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4"/>
  </p:notesMasterIdLst>
  <p:sldIdLst>
    <p:sldId id="256" r:id="rId5"/>
    <p:sldId id="257" r:id="rId6"/>
    <p:sldId id="286" r:id="rId7"/>
    <p:sldId id="310" r:id="rId8"/>
    <p:sldId id="260" r:id="rId9"/>
    <p:sldId id="309" r:id="rId10"/>
    <p:sldId id="288" r:id="rId11"/>
    <p:sldId id="300" r:id="rId12"/>
    <p:sldId id="290" r:id="rId13"/>
    <p:sldId id="308" r:id="rId14"/>
    <p:sldId id="304" r:id="rId15"/>
    <p:sldId id="270" r:id="rId16"/>
    <p:sldId id="282" r:id="rId17"/>
    <p:sldId id="311" r:id="rId18"/>
    <p:sldId id="301" r:id="rId19"/>
    <p:sldId id="306" r:id="rId20"/>
    <p:sldId id="284" r:id="rId21"/>
    <p:sldId id="287" r:id="rId22"/>
    <p:sldId id="29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8"/>
    <p:restoredTop sz="92757"/>
  </p:normalViewPr>
  <p:slideViewPr>
    <p:cSldViewPr snapToGrid="0">
      <p:cViewPr varScale="1">
        <p:scale>
          <a:sx n="102" d="100"/>
          <a:sy n="102" d="100"/>
        </p:scale>
        <p:origin x="31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C0C0F7-E674-4C43-BE14-47C22F8ACC82}" type="datetimeFigureOut">
              <a:rPr lang="en-US" smtClean="0"/>
              <a:t>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A2B095-0F35-524E-9918-DF12914E8A37}" type="slidenum">
              <a:rPr lang="en-US" smtClean="0"/>
              <a:t>‹#›</a:t>
            </a:fld>
            <a:endParaRPr lang="en-US"/>
          </a:p>
        </p:txBody>
      </p:sp>
    </p:spTree>
    <p:extLst>
      <p:ext uri="{BB962C8B-B14F-4D97-AF65-F5344CB8AC3E}">
        <p14:creationId xmlns:p14="http://schemas.microsoft.com/office/powerpoint/2010/main" val="2611674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Vamshi</a:t>
            </a:r>
          </a:p>
        </p:txBody>
      </p:sp>
      <p:sp>
        <p:nvSpPr>
          <p:cNvPr id="4" name="Slide Number Placeholder 3"/>
          <p:cNvSpPr>
            <a:spLocks noGrp="1"/>
          </p:cNvSpPr>
          <p:nvPr>
            <p:ph type="sldNum" sz="quarter" idx="5"/>
          </p:nvPr>
        </p:nvSpPr>
        <p:spPr/>
        <p:txBody>
          <a:bodyPr/>
          <a:lstStyle/>
          <a:p>
            <a:fld id="{81A2B095-0F35-524E-9918-DF12914E8A37}" type="slidenum">
              <a:rPr lang="en-US" smtClean="0"/>
              <a:t>1</a:t>
            </a:fld>
            <a:endParaRPr lang="en-US"/>
          </a:p>
        </p:txBody>
      </p:sp>
    </p:spTree>
    <p:extLst>
      <p:ext uri="{BB962C8B-B14F-4D97-AF65-F5344CB8AC3E}">
        <p14:creationId xmlns:p14="http://schemas.microsoft.com/office/powerpoint/2010/main" val="35390323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Nicole</a:t>
            </a:r>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10</a:t>
            </a:fld>
            <a:endParaRPr lang="en-US"/>
          </a:p>
        </p:txBody>
      </p:sp>
    </p:spTree>
    <p:extLst>
      <p:ext uri="{BB962C8B-B14F-4D97-AF65-F5344CB8AC3E}">
        <p14:creationId xmlns:p14="http://schemas.microsoft.com/office/powerpoint/2010/main" val="37027616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2"/>
                </a:solidFill>
                <a:cs typeface="Calibri" panose="020F0502020204030204"/>
              </a:rPr>
              <a:t>Kathy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2"/>
                </a:solidFill>
                <a:cs typeface="Calibri" panose="020F0502020204030204"/>
              </a:rPr>
              <a:t>However, 3 out of 10 NPAs were represented in the bottom ten for lowest home sale prices. There was insufficient home sales data for 50 NPAs. 5 of the 50 are in the top ten for public nutrition assistance and rental units. Additional data may change results.</a:t>
            </a:r>
          </a:p>
          <a:p>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11</a:t>
            </a:fld>
            <a:endParaRPr lang="en-US"/>
          </a:p>
        </p:txBody>
      </p:sp>
    </p:spTree>
    <p:extLst>
      <p:ext uri="{BB962C8B-B14F-4D97-AF65-F5344CB8AC3E}">
        <p14:creationId xmlns:p14="http://schemas.microsoft.com/office/powerpoint/2010/main" val="35702814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Kathy</a:t>
            </a:r>
          </a:p>
        </p:txBody>
      </p:sp>
      <p:sp>
        <p:nvSpPr>
          <p:cNvPr id="4" name="Slide Number Placeholder 3"/>
          <p:cNvSpPr>
            <a:spLocks noGrp="1"/>
          </p:cNvSpPr>
          <p:nvPr>
            <p:ph type="sldNum" sz="quarter" idx="5"/>
          </p:nvPr>
        </p:nvSpPr>
        <p:spPr/>
        <p:txBody>
          <a:bodyPr/>
          <a:lstStyle/>
          <a:p>
            <a:fld id="{81A2B095-0F35-524E-9918-DF12914E8A37}" type="slidenum">
              <a:rPr lang="en-US" smtClean="0"/>
              <a:t>12</a:t>
            </a:fld>
            <a:endParaRPr lang="en-US"/>
          </a:p>
        </p:txBody>
      </p:sp>
    </p:spTree>
    <p:extLst>
      <p:ext uri="{BB962C8B-B14F-4D97-AF65-F5344CB8AC3E}">
        <p14:creationId xmlns:p14="http://schemas.microsoft.com/office/powerpoint/2010/main" val="36889206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Kathy</a:t>
            </a:r>
          </a:p>
        </p:txBody>
      </p:sp>
      <p:sp>
        <p:nvSpPr>
          <p:cNvPr id="4" name="Slide Number Placeholder 3"/>
          <p:cNvSpPr>
            <a:spLocks noGrp="1"/>
          </p:cNvSpPr>
          <p:nvPr>
            <p:ph type="sldNum" sz="quarter" idx="5"/>
          </p:nvPr>
        </p:nvSpPr>
        <p:spPr/>
        <p:txBody>
          <a:bodyPr/>
          <a:lstStyle/>
          <a:p>
            <a:fld id="{81A2B095-0F35-524E-9918-DF12914E8A37}" type="slidenum">
              <a:rPr lang="en-US" smtClean="0"/>
              <a:t>13</a:t>
            </a:fld>
            <a:endParaRPr lang="en-US"/>
          </a:p>
        </p:txBody>
      </p:sp>
    </p:spTree>
    <p:extLst>
      <p:ext uri="{BB962C8B-B14F-4D97-AF65-F5344CB8AC3E}">
        <p14:creationId xmlns:p14="http://schemas.microsoft.com/office/powerpoint/2010/main" val="10480596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Nicole</a:t>
            </a:r>
          </a:p>
        </p:txBody>
      </p:sp>
      <p:sp>
        <p:nvSpPr>
          <p:cNvPr id="4" name="Slide Number Placeholder 3"/>
          <p:cNvSpPr>
            <a:spLocks noGrp="1"/>
          </p:cNvSpPr>
          <p:nvPr>
            <p:ph type="sldNum" sz="quarter" idx="5"/>
          </p:nvPr>
        </p:nvSpPr>
        <p:spPr/>
        <p:txBody>
          <a:bodyPr/>
          <a:lstStyle/>
          <a:p>
            <a:fld id="{81A2B095-0F35-524E-9918-DF12914E8A37}" type="slidenum">
              <a:rPr lang="en-US" smtClean="0"/>
              <a:t>14</a:t>
            </a:fld>
            <a:endParaRPr lang="en-US"/>
          </a:p>
        </p:txBody>
      </p:sp>
    </p:spTree>
    <p:extLst>
      <p:ext uri="{BB962C8B-B14F-4D97-AF65-F5344CB8AC3E}">
        <p14:creationId xmlns:p14="http://schemas.microsoft.com/office/powerpoint/2010/main" val="1342247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a:t>
            </a:r>
          </a:p>
        </p:txBody>
      </p:sp>
      <p:sp>
        <p:nvSpPr>
          <p:cNvPr id="4" name="Slide Number Placeholder 3"/>
          <p:cNvSpPr>
            <a:spLocks noGrp="1"/>
          </p:cNvSpPr>
          <p:nvPr>
            <p:ph type="sldNum" sz="quarter" idx="5"/>
          </p:nvPr>
        </p:nvSpPr>
        <p:spPr/>
        <p:txBody>
          <a:bodyPr/>
          <a:lstStyle/>
          <a:p>
            <a:fld id="{81A2B095-0F35-524E-9918-DF12914E8A37}" type="slidenum">
              <a:rPr lang="en-US" smtClean="0"/>
              <a:t>15</a:t>
            </a:fld>
            <a:endParaRPr lang="en-US"/>
          </a:p>
        </p:txBody>
      </p:sp>
    </p:spTree>
    <p:extLst>
      <p:ext uri="{BB962C8B-B14F-4D97-AF65-F5344CB8AC3E}">
        <p14:creationId xmlns:p14="http://schemas.microsoft.com/office/powerpoint/2010/main" val="3398115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16</a:t>
            </a:fld>
            <a:endParaRPr lang="en-US"/>
          </a:p>
        </p:txBody>
      </p:sp>
    </p:spTree>
    <p:extLst>
      <p:ext uri="{BB962C8B-B14F-4D97-AF65-F5344CB8AC3E}">
        <p14:creationId xmlns:p14="http://schemas.microsoft.com/office/powerpoint/2010/main" val="19803271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17</a:t>
            </a:fld>
            <a:endParaRPr lang="en-US"/>
          </a:p>
        </p:txBody>
      </p:sp>
    </p:spTree>
    <p:extLst>
      <p:ext uri="{BB962C8B-B14F-4D97-AF65-F5344CB8AC3E}">
        <p14:creationId xmlns:p14="http://schemas.microsoft.com/office/powerpoint/2010/main" val="24198939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18</a:t>
            </a:fld>
            <a:endParaRPr lang="en-US"/>
          </a:p>
        </p:txBody>
      </p:sp>
    </p:spTree>
    <p:extLst>
      <p:ext uri="{BB962C8B-B14F-4D97-AF65-F5344CB8AC3E}">
        <p14:creationId xmlns:p14="http://schemas.microsoft.com/office/powerpoint/2010/main" val="21021790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19</a:t>
            </a:fld>
            <a:endParaRPr lang="en-US"/>
          </a:p>
        </p:txBody>
      </p:sp>
    </p:spTree>
    <p:extLst>
      <p:ext uri="{BB962C8B-B14F-4D97-AF65-F5344CB8AC3E}">
        <p14:creationId xmlns:p14="http://schemas.microsoft.com/office/powerpoint/2010/main" val="2851964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Vamshi</a:t>
            </a:r>
          </a:p>
        </p:txBody>
      </p:sp>
      <p:sp>
        <p:nvSpPr>
          <p:cNvPr id="4" name="Slide Number Placeholder 3"/>
          <p:cNvSpPr>
            <a:spLocks noGrp="1"/>
          </p:cNvSpPr>
          <p:nvPr>
            <p:ph type="sldNum" sz="quarter" idx="5"/>
          </p:nvPr>
        </p:nvSpPr>
        <p:spPr/>
        <p:txBody>
          <a:bodyPr/>
          <a:lstStyle/>
          <a:p>
            <a:fld id="{81A2B095-0F35-524E-9918-DF12914E8A37}" type="slidenum">
              <a:rPr lang="en-US" smtClean="0"/>
              <a:t>2</a:t>
            </a:fld>
            <a:endParaRPr lang="en-US"/>
          </a:p>
        </p:txBody>
      </p:sp>
    </p:spTree>
    <p:extLst>
      <p:ext uri="{BB962C8B-B14F-4D97-AF65-F5344CB8AC3E}">
        <p14:creationId xmlns:p14="http://schemas.microsoft.com/office/powerpoint/2010/main" val="23640091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Vamshi</a:t>
            </a:r>
          </a:p>
          <a:p>
            <a:endParaRPr lang="en-US" dirty="0"/>
          </a:p>
          <a:p>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3</a:t>
            </a:fld>
            <a:endParaRPr lang="en-US"/>
          </a:p>
        </p:txBody>
      </p:sp>
    </p:spTree>
    <p:extLst>
      <p:ext uri="{BB962C8B-B14F-4D97-AF65-F5344CB8AC3E}">
        <p14:creationId xmlns:p14="http://schemas.microsoft.com/office/powerpoint/2010/main" val="1617763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Jessica</a:t>
            </a:r>
          </a:p>
          <a:p>
            <a:endParaRPr lang="en-US" dirty="0"/>
          </a:p>
          <a:p>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4</a:t>
            </a:fld>
            <a:endParaRPr lang="en-US"/>
          </a:p>
        </p:txBody>
      </p:sp>
    </p:spTree>
    <p:extLst>
      <p:ext uri="{BB962C8B-B14F-4D97-AF65-F5344CB8AC3E}">
        <p14:creationId xmlns:p14="http://schemas.microsoft.com/office/powerpoint/2010/main" val="19044492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Jessica</a:t>
            </a:r>
          </a:p>
          <a:p>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5</a:t>
            </a:fld>
            <a:endParaRPr lang="en-US"/>
          </a:p>
        </p:txBody>
      </p:sp>
    </p:spTree>
    <p:extLst>
      <p:ext uri="{BB962C8B-B14F-4D97-AF65-F5344CB8AC3E}">
        <p14:creationId xmlns:p14="http://schemas.microsoft.com/office/powerpoint/2010/main" val="3556900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Jessica</a:t>
            </a:r>
          </a:p>
        </p:txBody>
      </p:sp>
      <p:sp>
        <p:nvSpPr>
          <p:cNvPr id="4" name="Slide Number Placeholder 3"/>
          <p:cNvSpPr>
            <a:spLocks noGrp="1"/>
          </p:cNvSpPr>
          <p:nvPr>
            <p:ph type="sldNum" sz="quarter" idx="5"/>
          </p:nvPr>
        </p:nvSpPr>
        <p:spPr/>
        <p:txBody>
          <a:bodyPr/>
          <a:lstStyle/>
          <a:p>
            <a:fld id="{81A2B095-0F35-524E-9918-DF12914E8A37}" type="slidenum">
              <a:rPr lang="en-US" smtClean="0"/>
              <a:t>6</a:t>
            </a:fld>
            <a:endParaRPr lang="en-US"/>
          </a:p>
        </p:txBody>
      </p:sp>
    </p:spTree>
    <p:extLst>
      <p:ext uri="{BB962C8B-B14F-4D97-AF65-F5344CB8AC3E}">
        <p14:creationId xmlns:p14="http://schemas.microsoft.com/office/powerpoint/2010/main" val="3343799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Kishore</a:t>
            </a:r>
          </a:p>
        </p:txBody>
      </p:sp>
      <p:sp>
        <p:nvSpPr>
          <p:cNvPr id="4" name="Slide Number Placeholder 3"/>
          <p:cNvSpPr>
            <a:spLocks noGrp="1"/>
          </p:cNvSpPr>
          <p:nvPr>
            <p:ph type="sldNum" sz="quarter" idx="5"/>
          </p:nvPr>
        </p:nvSpPr>
        <p:spPr/>
        <p:txBody>
          <a:bodyPr/>
          <a:lstStyle/>
          <a:p>
            <a:fld id="{81A2B095-0F35-524E-9918-DF12914E8A37}" type="slidenum">
              <a:rPr lang="en-US" smtClean="0"/>
              <a:t>7</a:t>
            </a:fld>
            <a:endParaRPr lang="en-US"/>
          </a:p>
        </p:txBody>
      </p:sp>
    </p:spTree>
    <p:extLst>
      <p:ext uri="{BB962C8B-B14F-4D97-AF65-F5344CB8AC3E}">
        <p14:creationId xmlns:p14="http://schemas.microsoft.com/office/powerpoint/2010/main" val="4186864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Kishore</a:t>
            </a:r>
          </a:p>
          <a:p>
            <a:pPr marL="0" indent="0">
              <a:lnSpc>
                <a:spcPct val="120000"/>
              </a:lnSpc>
              <a:buNone/>
            </a:pPr>
            <a:r>
              <a:rPr lang="en-US" sz="1200" dirty="0">
                <a:ea typeface="+mn-lt"/>
                <a:cs typeface="+mn-lt"/>
              </a:rPr>
              <a:t>There are some exceptions for commercial neighborhoods in terms of home sale prices. Some commercial NPAs have a high volume of crime, but the home sale prices go up the following year. Note: there was no sales data for 290.</a:t>
            </a:r>
          </a:p>
        </p:txBody>
      </p:sp>
      <p:sp>
        <p:nvSpPr>
          <p:cNvPr id="4" name="Slide Number Placeholder 3"/>
          <p:cNvSpPr>
            <a:spLocks noGrp="1"/>
          </p:cNvSpPr>
          <p:nvPr>
            <p:ph type="sldNum" sz="quarter" idx="5"/>
          </p:nvPr>
        </p:nvSpPr>
        <p:spPr/>
        <p:txBody>
          <a:bodyPr/>
          <a:lstStyle/>
          <a:p>
            <a:fld id="{81A2B095-0F35-524E-9918-DF12914E8A37}" type="slidenum">
              <a:rPr lang="en-US" smtClean="0"/>
              <a:t>8</a:t>
            </a:fld>
            <a:endParaRPr lang="en-US"/>
          </a:p>
        </p:txBody>
      </p:sp>
    </p:spTree>
    <p:extLst>
      <p:ext uri="{BB962C8B-B14F-4D97-AF65-F5344CB8AC3E}">
        <p14:creationId xmlns:p14="http://schemas.microsoft.com/office/powerpoint/2010/main" val="9130703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Nicole</a:t>
            </a:r>
          </a:p>
          <a:p>
            <a:endParaRPr lang="en-US" dirty="0"/>
          </a:p>
        </p:txBody>
      </p:sp>
      <p:sp>
        <p:nvSpPr>
          <p:cNvPr id="4" name="Slide Number Placeholder 3"/>
          <p:cNvSpPr>
            <a:spLocks noGrp="1"/>
          </p:cNvSpPr>
          <p:nvPr>
            <p:ph type="sldNum" sz="quarter" idx="5"/>
          </p:nvPr>
        </p:nvSpPr>
        <p:spPr/>
        <p:txBody>
          <a:bodyPr/>
          <a:lstStyle/>
          <a:p>
            <a:fld id="{81A2B095-0F35-524E-9918-DF12914E8A37}" type="slidenum">
              <a:rPr lang="en-US" smtClean="0"/>
              <a:t>9</a:t>
            </a:fld>
            <a:endParaRPr lang="en-US"/>
          </a:p>
        </p:txBody>
      </p:sp>
    </p:spTree>
    <p:extLst>
      <p:ext uri="{BB962C8B-B14F-4D97-AF65-F5344CB8AC3E}">
        <p14:creationId xmlns:p14="http://schemas.microsoft.com/office/powerpoint/2010/main" val="1970115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1/7/21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s://www.researchgate.net/publication/283555834_Highway_Robbery_Testing_the_Impact_of_Interstate_Highways_on_Robbery" TargetMode="External"/><Relationship Id="rId3" Type="http://schemas.openxmlformats.org/officeDocument/2006/relationships/hyperlink" Target="http://mcmap.org/qol/" TargetMode="External"/><Relationship Id="rId7" Type="http://schemas.openxmlformats.org/officeDocument/2006/relationships/hyperlink" Target="https://www.ncjrs.gov/pdffiles/164488.pdf"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www.ncjrs.gov/pdffiles1/nij/grants/209263.pdf" TargetMode="External"/><Relationship Id="rId5" Type="http://schemas.openxmlformats.org/officeDocument/2006/relationships/hyperlink" Target="https://proceedings.esri.com/library/userconf/proc03/p0122.pdf" TargetMode="External"/><Relationship Id="rId4" Type="http://schemas.openxmlformats.org/officeDocument/2006/relationships/hyperlink" Target="http://maps.co.mecklenburg.nc.us/openmapping/data.html?search=sales" TargetMode="External"/><Relationship Id="rId9" Type="http://schemas.openxmlformats.org/officeDocument/2006/relationships/hyperlink" Target="https://www.onlinelibrary.wiley.com/doi/full/10.1111/jors.12491"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18"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19" name="Oval 18">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20"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22" name="Rectangle 21">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524000" y="2776538"/>
            <a:ext cx="9144000" cy="1381188"/>
          </a:xfrm>
        </p:spPr>
        <p:txBody>
          <a:bodyPr anchor="ctr">
            <a:normAutofit/>
          </a:bodyPr>
          <a:lstStyle/>
          <a:p>
            <a:r>
              <a:rPr lang="en-US" sz="4000" dirty="0">
                <a:solidFill>
                  <a:schemeClr val="bg2"/>
                </a:solidFill>
                <a:cs typeface="Calibri Light"/>
              </a:rPr>
              <a:t>Group 2 Capstone</a:t>
            </a:r>
          </a:p>
        </p:txBody>
      </p:sp>
      <p:sp>
        <p:nvSpPr>
          <p:cNvPr id="3" name="Subtitle 2"/>
          <p:cNvSpPr>
            <a:spLocks noGrp="1"/>
          </p:cNvSpPr>
          <p:nvPr>
            <p:ph type="subTitle" idx="1"/>
          </p:nvPr>
        </p:nvSpPr>
        <p:spPr>
          <a:xfrm>
            <a:off x="1524000" y="4354225"/>
            <a:ext cx="9144000" cy="2202720"/>
          </a:xfrm>
        </p:spPr>
        <p:txBody>
          <a:bodyPr vert="horz" lIns="91440" tIns="45720" rIns="91440" bIns="45720" rtlCol="0" anchor="t">
            <a:noAutofit/>
          </a:bodyPr>
          <a:lstStyle/>
          <a:p>
            <a:pPr>
              <a:lnSpc>
                <a:spcPct val="100000"/>
              </a:lnSpc>
            </a:pPr>
            <a:r>
              <a:rPr lang="en-US" sz="1400">
                <a:cs typeface="Calibri"/>
              </a:rPr>
              <a:t>Capstone Team 2:</a:t>
            </a:r>
          </a:p>
          <a:p>
            <a:pPr>
              <a:lnSpc>
                <a:spcPct val="100000"/>
              </a:lnSpc>
            </a:pPr>
            <a:r>
              <a:rPr lang="en-US" sz="1400">
                <a:cs typeface="Calibri"/>
              </a:rPr>
              <a:t>Kathy A. Brett</a:t>
            </a:r>
          </a:p>
          <a:p>
            <a:pPr>
              <a:lnSpc>
                <a:spcPct val="100000"/>
              </a:lnSpc>
            </a:pPr>
            <a:r>
              <a:rPr lang="en-US" sz="1400">
                <a:cs typeface="Calibri"/>
              </a:rPr>
              <a:t>Vamshi Krishna </a:t>
            </a:r>
            <a:r>
              <a:rPr lang="en-US" sz="1400" err="1">
                <a:cs typeface="Calibri"/>
              </a:rPr>
              <a:t>Jonnada</a:t>
            </a:r>
            <a:endParaRPr lang="en-US" sz="1400">
              <a:cs typeface="Calibri"/>
            </a:endParaRPr>
          </a:p>
          <a:p>
            <a:pPr>
              <a:lnSpc>
                <a:spcPct val="100000"/>
              </a:lnSpc>
            </a:pPr>
            <a:r>
              <a:rPr lang="en-US" sz="1400">
                <a:cs typeface="Calibri"/>
              </a:rPr>
              <a:t>Nicole L. Justice</a:t>
            </a:r>
          </a:p>
          <a:p>
            <a:pPr>
              <a:lnSpc>
                <a:spcPct val="100000"/>
              </a:lnSpc>
            </a:pPr>
            <a:r>
              <a:rPr lang="en-US" sz="1400">
                <a:cs typeface="Calibri"/>
              </a:rPr>
              <a:t>Kishore K. </a:t>
            </a:r>
            <a:r>
              <a:rPr lang="en-US" sz="1400" err="1">
                <a:cs typeface="Calibri"/>
              </a:rPr>
              <a:t>Kovuru</a:t>
            </a:r>
            <a:endParaRPr lang="en-US" sz="1400">
              <a:cs typeface="Calibri"/>
            </a:endParaRPr>
          </a:p>
          <a:p>
            <a:pPr>
              <a:lnSpc>
                <a:spcPct val="100000"/>
              </a:lnSpc>
            </a:pPr>
            <a:r>
              <a:rPr lang="en-US" sz="1400">
                <a:cs typeface="Calibri"/>
              </a:rPr>
              <a:t>Jessica Reyes</a:t>
            </a:r>
          </a:p>
          <a:p>
            <a:endParaRPr lang="en-US" sz="1800">
              <a:cs typeface="Calibri"/>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6">
            <a:extLst>
              <a:ext uri="{FF2B5EF4-FFF2-40B4-BE49-F238E27FC236}">
                <a16:creationId xmlns:a16="http://schemas.microsoft.com/office/drawing/2014/main" id="{7D9D36D6-2AC5-46A1-A849-4C82D5264A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BB6128C9-F955-0F43-A6F7-03183C04B2A3}"/>
              </a:ext>
            </a:extLst>
          </p:cNvPr>
          <p:cNvPicPr>
            <a:picLocks noChangeAspect="1"/>
          </p:cNvPicPr>
          <p:nvPr/>
        </p:nvPicPr>
        <p:blipFill>
          <a:blip r:embed="rId3"/>
          <a:stretch>
            <a:fillRect/>
          </a:stretch>
        </p:blipFill>
        <p:spPr>
          <a:xfrm>
            <a:off x="-17510" y="1"/>
            <a:ext cx="4747845" cy="6857999"/>
          </a:xfrm>
          <a:prstGeom prst="rect">
            <a:avLst/>
          </a:prstGeom>
        </p:spPr>
      </p:pic>
      <p:sp>
        <p:nvSpPr>
          <p:cNvPr id="13" name="Rectangle 12">
            <a:extLst>
              <a:ext uri="{FF2B5EF4-FFF2-40B4-BE49-F238E27FC236}">
                <a16:creationId xmlns:a16="http://schemas.microsoft.com/office/drawing/2014/main" id="{70447679-0290-BC4B-BE1B-A7C67CE140DF}"/>
              </a:ext>
            </a:extLst>
          </p:cNvPr>
          <p:cNvSpPr/>
          <p:nvPr/>
        </p:nvSpPr>
        <p:spPr>
          <a:xfrm>
            <a:off x="4747845" y="1"/>
            <a:ext cx="7441106"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280C41D9-7B58-4B4E-8611-67E99117834F}"/>
              </a:ext>
            </a:extLst>
          </p:cNvPr>
          <p:cNvSpPr>
            <a:spLocks noGrp="1"/>
          </p:cNvSpPr>
          <p:nvPr>
            <p:ph type="title"/>
          </p:nvPr>
        </p:nvSpPr>
        <p:spPr>
          <a:xfrm>
            <a:off x="5331102" y="126514"/>
            <a:ext cx="6274591" cy="3943391"/>
          </a:xfrm>
        </p:spPr>
        <p:txBody>
          <a:bodyPr vert="horz" lIns="91440" tIns="45720" rIns="91440" bIns="45720" rtlCol="0" anchor="b">
            <a:normAutofit/>
          </a:bodyPr>
          <a:lstStyle/>
          <a:p>
            <a:r>
              <a:rPr lang="en-US" sz="4800" dirty="0">
                <a:solidFill>
                  <a:schemeClr val="bg1"/>
                </a:solidFill>
              </a:rPr>
              <a:t>Are the Bottom Ten NPAs for Crime in the Top Ten NPAs for Home Sale Prices? </a:t>
            </a:r>
          </a:p>
        </p:txBody>
      </p:sp>
      <p:sp>
        <p:nvSpPr>
          <p:cNvPr id="20" name="Content Placeholder 2">
            <a:extLst>
              <a:ext uri="{FF2B5EF4-FFF2-40B4-BE49-F238E27FC236}">
                <a16:creationId xmlns:a16="http://schemas.microsoft.com/office/drawing/2014/main" id="{6E7DA592-0192-C440-92B8-02C218A85C90}"/>
              </a:ext>
            </a:extLst>
          </p:cNvPr>
          <p:cNvSpPr>
            <a:spLocks noGrp="1"/>
          </p:cNvSpPr>
          <p:nvPr>
            <p:ph idx="1"/>
          </p:nvPr>
        </p:nvSpPr>
        <p:spPr>
          <a:xfrm>
            <a:off x="5331102" y="4715943"/>
            <a:ext cx="6274592" cy="1496019"/>
          </a:xfrm>
        </p:spPr>
        <p:txBody>
          <a:bodyPr vert="horz" lIns="91440" tIns="45720" rIns="91440" bIns="45720" rtlCol="0">
            <a:normAutofit/>
          </a:bodyPr>
          <a:lstStyle/>
          <a:p>
            <a:pPr marL="0" indent="0">
              <a:buNone/>
            </a:pPr>
            <a:r>
              <a:rPr lang="en-US" sz="2400" dirty="0">
                <a:solidFill>
                  <a:schemeClr val="bg1"/>
                </a:solidFill>
              </a:rPr>
              <a:t>No, but geographically, they are close.</a:t>
            </a:r>
          </a:p>
        </p:txBody>
      </p:sp>
      <p:pic>
        <p:nvPicPr>
          <p:cNvPr id="14" name="Picture 13">
            <a:extLst>
              <a:ext uri="{FF2B5EF4-FFF2-40B4-BE49-F238E27FC236}">
                <a16:creationId xmlns:a16="http://schemas.microsoft.com/office/drawing/2014/main" id="{DDF22F08-B0EF-CC49-B386-FB7805511388}"/>
              </a:ext>
            </a:extLst>
          </p:cNvPr>
          <p:cNvPicPr>
            <a:picLocks noChangeAspect="1"/>
          </p:cNvPicPr>
          <p:nvPr/>
        </p:nvPicPr>
        <p:blipFill>
          <a:blip r:embed="rId4"/>
          <a:stretch>
            <a:fillRect/>
          </a:stretch>
        </p:blipFill>
        <p:spPr>
          <a:xfrm>
            <a:off x="1720435" y="0"/>
            <a:ext cx="3009900" cy="406400"/>
          </a:xfrm>
          <a:prstGeom prst="rect">
            <a:avLst/>
          </a:prstGeom>
        </p:spPr>
      </p:pic>
    </p:spTree>
    <p:extLst>
      <p:ext uri="{BB962C8B-B14F-4D97-AF65-F5344CB8AC3E}">
        <p14:creationId xmlns:p14="http://schemas.microsoft.com/office/powerpoint/2010/main" val="1197181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A42C7B2-7BD6-433A-95AB-5AA4F44B5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64FD9C79-421D-2947-9D58-EBBED4F280A1}"/>
              </a:ext>
            </a:extLst>
          </p:cNvPr>
          <p:cNvPicPr>
            <a:picLocks noChangeAspect="1"/>
          </p:cNvPicPr>
          <p:nvPr/>
        </p:nvPicPr>
        <p:blipFill rotWithShape="1">
          <a:blip r:embed="rId3"/>
          <a:srcRect t="16670" r="-1" b="15806"/>
          <a:stretch/>
        </p:blipFill>
        <p:spPr>
          <a:xfrm>
            <a:off x="-7" y="10"/>
            <a:ext cx="7642746" cy="6857990"/>
          </a:xfrm>
          <a:prstGeom prst="rect">
            <a:avLst/>
          </a:prstGeom>
          <a:solidFill>
            <a:schemeClr val="tx1"/>
          </a:solidFill>
        </p:spPr>
      </p:pic>
      <p:sp>
        <p:nvSpPr>
          <p:cNvPr id="15" name="Rectangle 14">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263" y="3986129"/>
            <a:ext cx="6288261" cy="2253231"/>
          </a:xfrm>
          <a:prstGeom prst="rect">
            <a:avLst/>
          </a:prstGeom>
          <a:solidFill>
            <a:schemeClr val="bg1">
              <a:alpha val="95000"/>
            </a:schemeClr>
          </a:solidFill>
          <a:ln w="12700">
            <a:solidFill>
              <a:srgbClr val="EFEFE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535" y="47845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4346" y="5103601"/>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Content Placeholder 9">
            <a:extLst>
              <a:ext uri="{FF2B5EF4-FFF2-40B4-BE49-F238E27FC236}">
                <a16:creationId xmlns:a16="http://schemas.microsoft.com/office/drawing/2014/main" id="{AF7DA9F4-3B1B-42A0-A74F-14EEDCCCDF55}"/>
              </a:ext>
            </a:extLst>
          </p:cNvPr>
          <p:cNvSpPr>
            <a:spLocks noGrp="1"/>
          </p:cNvSpPr>
          <p:nvPr>
            <p:ph idx="1"/>
          </p:nvPr>
        </p:nvSpPr>
        <p:spPr>
          <a:xfrm>
            <a:off x="3364992" y="4151376"/>
            <a:ext cx="3319272" cy="1920240"/>
          </a:xfrm>
        </p:spPr>
        <p:txBody>
          <a:bodyPr anchor="ctr">
            <a:normAutofit fontScale="92500" lnSpcReduction="10000"/>
          </a:bodyPr>
          <a:lstStyle/>
          <a:p>
            <a:r>
              <a:rPr lang="en-US" sz="1700" dirty="0"/>
              <a:t>Among the Top Ten NPAs for Public Nutrition Assistance and Rental Houses, the 3 NPAs above are included in the lowest total house price sales during 2011-2018.</a:t>
            </a:r>
          </a:p>
          <a:p>
            <a:r>
              <a:rPr lang="en-US" sz="1700" dirty="0"/>
              <a:t>However, none of them are in the Top Ten for Violent and Property Crime.</a:t>
            </a:r>
          </a:p>
        </p:txBody>
      </p:sp>
      <p:pic>
        <p:nvPicPr>
          <p:cNvPr id="7" name="Picture 6">
            <a:extLst>
              <a:ext uri="{FF2B5EF4-FFF2-40B4-BE49-F238E27FC236}">
                <a16:creationId xmlns:a16="http://schemas.microsoft.com/office/drawing/2014/main" id="{8D22E68F-6534-7E49-953A-853DF9F11D22}"/>
              </a:ext>
            </a:extLst>
          </p:cNvPr>
          <p:cNvPicPr>
            <a:picLocks noChangeAspect="1"/>
          </p:cNvPicPr>
          <p:nvPr/>
        </p:nvPicPr>
        <p:blipFill>
          <a:blip r:embed="rId4"/>
          <a:stretch>
            <a:fillRect/>
          </a:stretch>
        </p:blipFill>
        <p:spPr>
          <a:xfrm>
            <a:off x="7699685" y="0"/>
            <a:ext cx="4435369" cy="3577701"/>
          </a:xfrm>
          <a:prstGeom prst="rect">
            <a:avLst/>
          </a:prstGeom>
        </p:spPr>
      </p:pic>
      <p:pic>
        <p:nvPicPr>
          <p:cNvPr id="8" name="Picture 7">
            <a:extLst>
              <a:ext uri="{FF2B5EF4-FFF2-40B4-BE49-F238E27FC236}">
                <a16:creationId xmlns:a16="http://schemas.microsoft.com/office/drawing/2014/main" id="{14AD5E4E-33BE-1F42-AE34-8338B6ADE8C4}"/>
              </a:ext>
            </a:extLst>
          </p:cNvPr>
          <p:cNvPicPr>
            <a:picLocks noChangeAspect="1"/>
          </p:cNvPicPr>
          <p:nvPr/>
        </p:nvPicPr>
        <p:blipFill>
          <a:blip r:embed="rId5"/>
          <a:stretch>
            <a:fillRect/>
          </a:stretch>
        </p:blipFill>
        <p:spPr>
          <a:xfrm>
            <a:off x="7699685" y="3577701"/>
            <a:ext cx="4449402" cy="3280299"/>
          </a:xfrm>
          <a:prstGeom prst="rect">
            <a:avLst/>
          </a:prstGeom>
        </p:spPr>
      </p:pic>
      <p:sp>
        <p:nvSpPr>
          <p:cNvPr id="9" name="Rectangle 8">
            <a:extLst>
              <a:ext uri="{FF2B5EF4-FFF2-40B4-BE49-F238E27FC236}">
                <a16:creationId xmlns:a16="http://schemas.microsoft.com/office/drawing/2014/main" id="{BBAB5AB5-3315-1C44-BE8E-E9EDBAC25234}"/>
              </a:ext>
            </a:extLst>
          </p:cNvPr>
          <p:cNvSpPr/>
          <p:nvPr/>
        </p:nvSpPr>
        <p:spPr>
          <a:xfrm>
            <a:off x="572543" y="3984879"/>
            <a:ext cx="2792449" cy="2253231"/>
          </a:xfrm>
          <a:prstGeom prst="rect">
            <a:avLst/>
          </a:prstGeom>
          <a:solidFill>
            <a:schemeClr val="tx1">
              <a:alpha val="9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7A7A79-9565-354C-9654-2C224474AC90}"/>
              </a:ext>
            </a:extLst>
          </p:cNvPr>
          <p:cNvSpPr>
            <a:spLocks noGrp="1"/>
          </p:cNvSpPr>
          <p:nvPr>
            <p:ph type="title"/>
          </p:nvPr>
        </p:nvSpPr>
        <p:spPr>
          <a:xfrm>
            <a:off x="841248" y="4152624"/>
            <a:ext cx="2112264" cy="1920240"/>
          </a:xfrm>
        </p:spPr>
        <p:txBody>
          <a:bodyPr>
            <a:normAutofit/>
          </a:bodyPr>
          <a:lstStyle/>
          <a:p>
            <a:r>
              <a:rPr lang="en-US" sz="2400" dirty="0">
                <a:solidFill>
                  <a:schemeClr val="bg1"/>
                </a:solidFill>
              </a:rPr>
              <a:t>Other Variables Considered</a:t>
            </a:r>
          </a:p>
        </p:txBody>
      </p:sp>
      <p:cxnSp>
        <p:nvCxnSpPr>
          <p:cNvPr id="12" name="Straight Connector 11">
            <a:extLst>
              <a:ext uri="{FF2B5EF4-FFF2-40B4-BE49-F238E27FC236}">
                <a16:creationId xmlns:a16="http://schemas.microsoft.com/office/drawing/2014/main" id="{A741E38A-05FF-D241-9FB1-AD2B5FDF7243}"/>
              </a:ext>
            </a:extLst>
          </p:cNvPr>
          <p:cNvCxnSpPr>
            <a:cxnSpLocks/>
          </p:cNvCxnSpPr>
          <p:nvPr/>
        </p:nvCxnSpPr>
        <p:spPr>
          <a:xfrm>
            <a:off x="7642739" y="3533313"/>
            <a:ext cx="4549261" cy="0"/>
          </a:xfrm>
          <a:prstGeom prst="line">
            <a:avLst/>
          </a:prstGeom>
          <a:ln w="12700">
            <a:solidFill>
              <a:schemeClr val="accent1">
                <a:alpha val="70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6439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945E29B-B971-41C6-A57B-B29BBB108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4C76015D-CFEA-4204-9A50-352560FFC2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20" name="Oval 5">
              <a:extLst>
                <a:ext uri="{FF2B5EF4-FFF2-40B4-BE49-F238E27FC236}">
                  <a16:creationId xmlns:a16="http://schemas.microsoft.com/office/drawing/2014/main" id="{7325C43C-72B5-4DC9-B386-90859B58BF0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21" name="Oval 20">
              <a:extLst>
                <a:ext uri="{FF2B5EF4-FFF2-40B4-BE49-F238E27FC236}">
                  <a16:creationId xmlns:a16="http://schemas.microsoft.com/office/drawing/2014/main" id="{C95AD9A4-5AF5-48C4-BC2A-635316433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22" name="Oval 5">
              <a:extLst>
                <a:ext uri="{FF2B5EF4-FFF2-40B4-BE49-F238E27FC236}">
                  <a16:creationId xmlns:a16="http://schemas.microsoft.com/office/drawing/2014/main" id="{AF4A3D62-D56C-4A32-8C75-100D383EC61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useBgFill="1">
        <p:nvSpPr>
          <p:cNvPr id="24" name="Rectangle 23">
            <a:extLst>
              <a:ext uri="{FF2B5EF4-FFF2-40B4-BE49-F238E27FC236}">
                <a16:creationId xmlns:a16="http://schemas.microsoft.com/office/drawing/2014/main" id="{3E1F47E4-066D-4C27-98C8-B2B2C7BABF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38772"/>
            <a:ext cx="12192000" cy="3980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1C18E0-39F9-4D64-8FEB-C1BDDA97148F}"/>
              </a:ext>
            </a:extLst>
          </p:cNvPr>
          <p:cNvSpPr>
            <a:spLocks noGrp="1"/>
          </p:cNvSpPr>
          <p:nvPr>
            <p:ph type="title"/>
          </p:nvPr>
        </p:nvSpPr>
        <p:spPr>
          <a:xfrm>
            <a:off x="838200" y="1459881"/>
            <a:ext cx="10515600" cy="935025"/>
          </a:xfrm>
        </p:spPr>
        <p:txBody>
          <a:bodyPr>
            <a:normAutofit/>
          </a:bodyPr>
          <a:lstStyle/>
          <a:p>
            <a:pPr algn="ctr"/>
            <a:r>
              <a:rPr lang="en-US" sz="3200" dirty="0">
                <a:solidFill>
                  <a:schemeClr val="tx2"/>
                </a:solidFill>
              </a:rPr>
              <a:t>Conclusions</a:t>
            </a:r>
          </a:p>
        </p:txBody>
      </p:sp>
      <p:sp>
        <p:nvSpPr>
          <p:cNvPr id="3" name="Content Placeholder 2">
            <a:extLst>
              <a:ext uri="{FF2B5EF4-FFF2-40B4-BE49-F238E27FC236}">
                <a16:creationId xmlns:a16="http://schemas.microsoft.com/office/drawing/2014/main" id="{5D666137-1341-49FB-9EEE-D01021C32570}"/>
              </a:ext>
            </a:extLst>
          </p:cNvPr>
          <p:cNvSpPr>
            <a:spLocks noGrp="1"/>
          </p:cNvSpPr>
          <p:nvPr>
            <p:ph idx="1"/>
          </p:nvPr>
        </p:nvSpPr>
        <p:spPr>
          <a:xfrm>
            <a:off x="400833" y="2272164"/>
            <a:ext cx="11473841" cy="3671539"/>
          </a:xfrm>
        </p:spPr>
        <p:txBody>
          <a:bodyPr vert="horz" lIns="91440" tIns="45720" rIns="91440" bIns="45720" rtlCol="0" anchor="t">
            <a:noAutofit/>
          </a:bodyPr>
          <a:lstStyle/>
          <a:p>
            <a:r>
              <a:rPr lang="en-US" sz="1800" dirty="0">
                <a:solidFill>
                  <a:schemeClr val="tx2"/>
                </a:solidFill>
                <a:cs typeface="Calibri" panose="020F0502020204030204"/>
              </a:rPr>
              <a:t>Our time series analysis shows an increase in crime rates and a decrease in the median home sale prices for the following year. Higher violent and property crime rate is associated with lower median house price.</a:t>
            </a:r>
          </a:p>
          <a:p>
            <a:r>
              <a:rPr lang="en-US" sz="1800" dirty="0">
                <a:solidFill>
                  <a:schemeClr val="tx2"/>
                </a:solidFill>
                <a:cs typeface="Calibri" panose="020F0502020204030204"/>
              </a:rPr>
              <a:t>Violent crime and property crime appear to have more of an impact on home sale prices than other types of crime.</a:t>
            </a:r>
          </a:p>
          <a:p>
            <a:r>
              <a:rPr lang="en-US" sz="1800" dirty="0">
                <a:solidFill>
                  <a:schemeClr val="tx2"/>
                </a:solidFill>
                <a:cs typeface="Calibri" panose="020F0502020204030204"/>
              </a:rPr>
              <a:t>Initial analysis indicates a correlation between higher crime rates in neighborhoods closer to major highways, but further analysis is necessary.</a:t>
            </a:r>
          </a:p>
          <a:p>
            <a:r>
              <a:rPr lang="en-US" sz="1800" dirty="0">
                <a:solidFill>
                  <a:schemeClr val="tx2"/>
                </a:solidFill>
                <a:cs typeface="Calibri" panose="020F0502020204030204"/>
              </a:rPr>
              <a:t>There does not appear to be a correlation between public nutrition assistance, rental units and higher crime rates. </a:t>
            </a:r>
          </a:p>
          <a:p>
            <a:r>
              <a:rPr lang="en-US" sz="1800" dirty="0">
                <a:solidFill>
                  <a:schemeClr val="tx2"/>
                </a:solidFill>
                <a:cs typeface="Calibri" panose="020F0502020204030204"/>
              </a:rPr>
              <a:t>There are some exceptions for commercial neighborhoods in terms of home sale prices. Some commercial NPAs have a high volume of crime, but the home sale prices go up the following year.</a:t>
            </a:r>
          </a:p>
          <a:p>
            <a:pPr marL="0" indent="0">
              <a:buNone/>
            </a:pPr>
            <a:endParaRPr lang="en-US" sz="1800" dirty="0">
              <a:solidFill>
                <a:schemeClr val="tx2"/>
              </a:solidFill>
              <a:cs typeface="Calibri" panose="020F0502020204030204"/>
            </a:endParaRPr>
          </a:p>
          <a:p>
            <a:endParaRPr lang="en-US" sz="1800" dirty="0">
              <a:solidFill>
                <a:schemeClr val="tx2"/>
              </a:solidFill>
              <a:cs typeface="Calibri" panose="020F0502020204030204"/>
            </a:endParaRPr>
          </a:p>
          <a:p>
            <a:endParaRPr lang="en-US" sz="1600" dirty="0">
              <a:solidFill>
                <a:schemeClr val="tx2"/>
              </a:solidFill>
              <a:cs typeface="Calibri" panose="020F0502020204030204"/>
            </a:endParaRPr>
          </a:p>
          <a:p>
            <a:endParaRPr lang="en-US" sz="1600" dirty="0">
              <a:solidFill>
                <a:schemeClr val="tx2"/>
              </a:solidFill>
              <a:cs typeface="Calibri" panose="020F0502020204030204"/>
            </a:endParaRPr>
          </a:p>
          <a:p>
            <a:pPr marL="0" indent="0">
              <a:buNone/>
            </a:pPr>
            <a:endParaRPr lang="en-US" sz="1600" dirty="0">
              <a:solidFill>
                <a:schemeClr val="tx2"/>
              </a:solidFill>
              <a:cs typeface="Calibri" panose="020F0502020204030204"/>
            </a:endParaRPr>
          </a:p>
        </p:txBody>
      </p:sp>
    </p:spTree>
    <p:extLst>
      <p:ext uri="{BB962C8B-B14F-4D97-AF65-F5344CB8AC3E}">
        <p14:creationId xmlns:p14="http://schemas.microsoft.com/office/powerpoint/2010/main" val="2236363738"/>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945E29B-B971-41C6-A57B-B29BBB108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4C76015D-CFEA-4204-9A50-352560FFC2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20" name="Oval 5">
              <a:extLst>
                <a:ext uri="{FF2B5EF4-FFF2-40B4-BE49-F238E27FC236}">
                  <a16:creationId xmlns:a16="http://schemas.microsoft.com/office/drawing/2014/main" id="{7325C43C-72B5-4DC9-B386-90859B58BF0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21" name="Oval 20">
              <a:extLst>
                <a:ext uri="{FF2B5EF4-FFF2-40B4-BE49-F238E27FC236}">
                  <a16:creationId xmlns:a16="http://schemas.microsoft.com/office/drawing/2014/main" id="{C95AD9A4-5AF5-48C4-BC2A-635316433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22" name="Oval 5">
              <a:extLst>
                <a:ext uri="{FF2B5EF4-FFF2-40B4-BE49-F238E27FC236}">
                  <a16:creationId xmlns:a16="http://schemas.microsoft.com/office/drawing/2014/main" id="{AF4A3D62-D56C-4A32-8C75-100D383EC61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useBgFill="1">
        <p:nvSpPr>
          <p:cNvPr id="24" name="Rectangle 23">
            <a:extLst>
              <a:ext uri="{FF2B5EF4-FFF2-40B4-BE49-F238E27FC236}">
                <a16:creationId xmlns:a16="http://schemas.microsoft.com/office/drawing/2014/main" id="{3E1F47E4-066D-4C27-98C8-B2B2C7BABF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38772"/>
            <a:ext cx="12192000" cy="3980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1C18E0-39F9-4D64-8FEB-C1BDDA97148F}"/>
              </a:ext>
            </a:extLst>
          </p:cNvPr>
          <p:cNvSpPr>
            <a:spLocks noGrp="1"/>
          </p:cNvSpPr>
          <p:nvPr>
            <p:ph type="title"/>
          </p:nvPr>
        </p:nvSpPr>
        <p:spPr>
          <a:xfrm>
            <a:off x="838200" y="1447355"/>
            <a:ext cx="10515600" cy="935025"/>
          </a:xfrm>
        </p:spPr>
        <p:txBody>
          <a:bodyPr>
            <a:normAutofit/>
          </a:bodyPr>
          <a:lstStyle/>
          <a:p>
            <a:pPr algn="ctr"/>
            <a:r>
              <a:rPr lang="en-US" sz="3200" dirty="0">
                <a:solidFill>
                  <a:schemeClr val="tx2"/>
                </a:solidFill>
              </a:rPr>
              <a:t>Learnings</a:t>
            </a:r>
          </a:p>
        </p:txBody>
      </p:sp>
      <p:sp>
        <p:nvSpPr>
          <p:cNvPr id="3" name="Content Placeholder 2">
            <a:extLst>
              <a:ext uri="{FF2B5EF4-FFF2-40B4-BE49-F238E27FC236}">
                <a16:creationId xmlns:a16="http://schemas.microsoft.com/office/drawing/2014/main" id="{5D666137-1341-49FB-9EEE-D01021C32570}"/>
              </a:ext>
            </a:extLst>
          </p:cNvPr>
          <p:cNvSpPr>
            <a:spLocks noGrp="1"/>
          </p:cNvSpPr>
          <p:nvPr>
            <p:ph idx="1"/>
          </p:nvPr>
        </p:nvSpPr>
        <p:spPr>
          <a:xfrm>
            <a:off x="488516" y="2327080"/>
            <a:ext cx="11311002" cy="2583123"/>
          </a:xfrm>
        </p:spPr>
        <p:txBody>
          <a:bodyPr vert="horz" lIns="91440" tIns="45720" rIns="91440" bIns="45720" rtlCol="0" anchor="t">
            <a:noAutofit/>
          </a:bodyPr>
          <a:lstStyle/>
          <a:p>
            <a:r>
              <a:rPr lang="en-US" sz="1600" dirty="0">
                <a:solidFill>
                  <a:schemeClr val="tx2"/>
                </a:solidFill>
                <a:cs typeface="Calibri" panose="020F0502020204030204"/>
              </a:rPr>
              <a:t>A lot of this was trial and error. We were always learning based on initial results, especially in Tableau.</a:t>
            </a:r>
          </a:p>
          <a:p>
            <a:r>
              <a:rPr lang="en-US" sz="1600" dirty="0">
                <a:solidFill>
                  <a:schemeClr val="tx2"/>
                </a:solidFill>
                <a:cs typeface="Calibri" panose="020F0502020204030204"/>
              </a:rPr>
              <a:t>Gathering the data was a big challenge. We couldn’t retrieve home sales data for all the years we needed.</a:t>
            </a:r>
          </a:p>
          <a:p>
            <a:r>
              <a:rPr lang="en-US" sz="1600" dirty="0">
                <a:solidFill>
                  <a:schemeClr val="tx2"/>
                </a:solidFill>
                <a:cs typeface="Calibri" panose="020F0502020204030204"/>
              </a:rPr>
              <a:t>There was also a big challenge in processing specific data. With so many sources for data, it was sometimes difficult to focus on one specific area.</a:t>
            </a:r>
          </a:p>
          <a:p>
            <a:r>
              <a:rPr lang="en-US" sz="1600" dirty="0">
                <a:solidFill>
                  <a:schemeClr val="tx2"/>
                </a:solidFill>
                <a:cs typeface="Calibri" panose="020F0502020204030204"/>
              </a:rPr>
              <a:t>A positive learning: when scope is aligned, the data sticks with you. The data starts speaking to you when you visualize it.</a:t>
            </a:r>
          </a:p>
          <a:p>
            <a:r>
              <a:rPr lang="en-US" sz="1600" dirty="0">
                <a:solidFill>
                  <a:schemeClr val="tx2"/>
                </a:solidFill>
                <a:cs typeface="Calibri" panose="020F0502020204030204"/>
              </a:rPr>
              <a:t>All the previous courses in our cohort were crucial to our analysis at this stage. </a:t>
            </a:r>
          </a:p>
          <a:p>
            <a:r>
              <a:rPr lang="en-US" sz="1600" dirty="0">
                <a:solidFill>
                  <a:schemeClr val="tx2"/>
                </a:solidFill>
                <a:cs typeface="Calibri" panose="020F0502020204030204"/>
              </a:rPr>
              <a:t>No data analysis effort is truly complete. In 5 years, the data (and our results) will likely change.</a:t>
            </a:r>
          </a:p>
          <a:p>
            <a:r>
              <a:rPr lang="en-US" sz="1600" dirty="0">
                <a:solidFill>
                  <a:schemeClr val="tx2"/>
                </a:solidFill>
                <a:cs typeface="Calibri" panose="020F0502020204030204"/>
              </a:rPr>
              <a:t>Machine learning will help us provide new solutions in the future.</a:t>
            </a:r>
          </a:p>
        </p:txBody>
      </p:sp>
    </p:spTree>
    <p:extLst>
      <p:ext uri="{BB962C8B-B14F-4D97-AF65-F5344CB8AC3E}">
        <p14:creationId xmlns:p14="http://schemas.microsoft.com/office/powerpoint/2010/main" val="3036574720"/>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0"/>
            <a:ext cx="3904488" cy="4233672"/>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11C18E0-39F9-4D64-8FEB-C1BDDA97148F}"/>
              </a:ext>
            </a:extLst>
          </p:cNvPr>
          <p:cNvSpPr>
            <a:spLocks noGrp="1"/>
          </p:cNvSpPr>
          <p:nvPr>
            <p:ph type="title"/>
          </p:nvPr>
        </p:nvSpPr>
        <p:spPr>
          <a:xfrm>
            <a:off x="731520" y="1115568"/>
            <a:ext cx="3364992" cy="2843784"/>
          </a:xfrm>
        </p:spPr>
        <p:txBody>
          <a:bodyPr vert="horz" lIns="91440" tIns="45720" rIns="91440" bIns="45720" rtlCol="0" anchor="ctr">
            <a:normAutofit/>
          </a:bodyPr>
          <a:lstStyle/>
          <a:p>
            <a:r>
              <a:rPr lang="en-US" sz="5000" kern="1200">
                <a:solidFill>
                  <a:srgbClr val="FFFFFF"/>
                </a:solidFill>
                <a:latin typeface="+mj-lt"/>
                <a:ea typeface="+mj-ea"/>
                <a:cs typeface="+mj-cs"/>
              </a:rPr>
              <a:t>Thank you!</a:t>
            </a:r>
          </a:p>
        </p:txBody>
      </p:sp>
      <p:sp>
        <p:nvSpPr>
          <p:cNvPr id="31" name="Rectangle 30">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846320"/>
            <a:ext cx="2395728" cy="1563624"/>
          </a:xfrm>
          <a:prstGeom prst="rect">
            <a:avLst/>
          </a:prstGeom>
          <a:solidFill>
            <a:schemeClr val="accent1">
              <a:alpha val="94902"/>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2C910467-8185-45DD-B8A2-A88DF20DF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1995" y="450221"/>
            <a:ext cx="7207948" cy="5948859"/>
          </a:xfrm>
          <a:prstGeom prst="rect">
            <a:avLst/>
          </a:prstGeom>
          <a:solidFill>
            <a:srgbClr val="7F7F7F">
              <a:alpha val="24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7520" y="4835010"/>
            <a:ext cx="1349026" cy="1572768"/>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3C2A7B6C-0E93-C147-8358-7212F823E2F0}"/>
              </a:ext>
            </a:extLst>
          </p:cNvPr>
          <p:cNvSpPr txBox="1"/>
          <p:nvPr/>
        </p:nvSpPr>
        <p:spPr>
          <a:xfrm>
            <a:off x="4710606" y="767153"/>
            <a:ext cx="2344709" cy="5016758"/>
          </a:xfrm>
          <a:prstGeom prst="rect">
            <a:avLst/>
          </a:prstGeom>
          <a:noFill/>
        </p:spPr>
        <p:txBody>
          <a:bodyPr wrap="square" rtlCol="0" anchor="ctr">
            <a:spAutoFit/>
          </a:bodyPr>
          <a:lstStyle/>
          <a:p>
            <a:pPr>
              <a:spcAft>
                <a:spcPts val="600"/>
              </a:spcAft>
            </a:pPr>
            <a:r>
              <a:rPr lang="en-US" sz="1400" dirty="0"/>
              <a:t>Jarrod Adams</a:t>
            </a:r>
          </a:p>
          <a:p>
            <a:pPr>
              <a:spcAft>
                <a:spcPts val="600"/>
              </a:spcAft>
            </a:pPr>
            <a:r>
              <a:rPr lang="en-US" sz="1400" dirty="0"/>
              <a:t>Jeremy Adams</a:t>
            </a:r>
          </a:p>
          <a:p>
            <a:pPr>
              <a:spcAft>
                <a:spcPts val="600"/>
              </a:spcAft>
            </a:pPr>
            <a:r>
              <a:rPr lang="en-US" sz="1400" dirty="0"/>
              <a:t>Shanthi Anand Rao</a:t>
            </a:r>
          </a:p>
          <a:p>
            <a:pPr>
              <a:spcAft>
                <a:spcPts val="600"/>
              </a:spcAft>
            </a:pPr>
            <a:r>
              <a:rPr lang="en-US" sz="1400" dirty="0" err="1"/>
              <a:t>Pryia</a:t>
            </a:r>
            <a:r>
              <a:rPr lang="en-US" sz="1400" dirty="0"/>
              <a:t> </a:t>
            </a:r>
            <a:r>
              <a:rPr lang="en-US" sz="1400" dirty="0" err="1"/>
              <a:t>Bhasin</a:t>
            </a:r>
            <a:endParaRPr lang="en-US" sz="1400" dirty="0"/>
          </a:p>
          <a:p>
            <a:pPr>
              <a:spcAft>
                <a:spcPts val="600"/>
              </a:spcAft>
            </a:pPr>
            <a:r>
              <a:rPr lang="en-US" sz="1400" dirty="0"/>
              <a:t>Kathy A. Brett</a:t>
            </a:r>
          </a:p>
          <a:p>
            <a:pPr>
              <a:spcAft>
                <a:spcPts val="600"/>
              </a:spcAft>
            </a:pPr>
            <a:r>
              <a:rPr lang="en-US" sz="1400" dirty="0"/>
              <a:t>Vinod </a:t>
            </a:r>
            <a:r>
              <a:rPr lang="en-US" sz="1400" dirty="0" err="1"/>
              <a:t>Chintalapudi</a:t>
            </a:r>
            <a:endParaRPr lang="en-US" sz="1400" dirty="0"/>
          </a:p>
          <a:p>
            <a:pPr>
              <a:spcAft>
                <a:spcPts val="600"/>
              </a:spcAft>
            </a:pPr>
            <a:r>
              <a:rPr lang="en-US" sz="1400" dirty="0"/>
              <a:t>Susan Cook</a:t>
            </a:r>
          </a:p>
          <a:p>
            <a:pPr>
              <a:spcAft>
                <a:spcPts val="600"/>
              </a:spcAft>
            </a:pPr>
            <a:r>
              <a:rPr lang="en-US" sz="1400" dirty="0"/>
              <a:t>Wesley Douglas</a:t>
            </a:r>
          </a:p>
          <a:p>
            <a:pPr>
              <a:spcAft>
                <a:spcPts val="600"/>
              </a:spcAft>
            </a:pPr>
            <a:r>
              <a:rPr lang="en-US" sz="1400" dirty="0"/>
              <a:t>Mark T. Gilligan</a:t>
            </a:r>
          </a:p>
          <a:p>
            <a:pPr>
              <a:spcAft>
                <a:spcPts val="600"/>
              </a:spcAft>
            </a:pPr>
            <a:r>
              <a:rPr lang="en-US" sz="1400" dirty="0"/>
              <a:t>Greg Hodge</a:t>
            </a:r>
          </a:p>
          <a:p>
            <a:pPr>
              <a:spcAft>
                <a:spcPts val="600"/>
              </a:spcAft>
            </a:pPr>
            <a:r>
              <a:rPr lang="en-US" sz="1400" dirty="0"/>
              <a:t>Madison </a:t>
            </a:r>
            <a:r>
              <a:rPr lang="en-US" sz="1400" dirty="0" err="1"/>
              <a:t>Holdsworth</a:t>
            </a:r>
            <a:endParaRPr lang="en-US" sz="1400" dirty="0"/>
          </a:p>
          <a:p>
            <a:pPr>
              <a:spcAft>
                <a:spcPts val="600"/>
              </a:spcAft>
            </a:pPr>
            <a:r>
              <a:rPr lang="en-US" sz="1400" dirty="0"/>
              <a:t>Vamshi K. </a:t>
            </a:r>
            <a:r>
              <a:rPr lang="en-US" sz="1400" dirty="0" err="1"/>
              <a:t>Jonnada</a:t>
            </a:r>
            <a:endParaRPr lang="en-US" sz="1400" dirty="0"/>
          </a:p>
          <a:p>
            <a:pPr>
              <a:spcAft>
                <a:spcPts val="600"/>
              </a:spcAft>
            </a:pPr>
            <a:r>
              <a:rPr lang="en-US" sz="1400" dirty="0"/>
              <a:t>Tyler </a:t>
            </a:r>
            <a:r>
              <a:rPr lang="en-US" sz="1400" dirty="0" err="1"/>
              <a:t>Joswick</a:t>
            </a:r>
            <a:endParaRPr lang="en-US" sz="1400" dirty="0"/>
          </a:p>
          <a:p>
            <a:pPr>
              <a:spcAft>
                <a:spcPts val="600"/>
              </a:spcAft>
            </a:pPr>
            <a:r>
              <a:rPr lang="en-US" sz="1400" dirty="0"/>
              <a:t>Matthew Kohut</a:t>
            </a:r>
          </a:p>
          <a:p>
            <a:pPr>
              <a:spcAft>
                <a:spcPts val="600"/>
              </a:spcAft>
            </a:pPr>
            <a:r>
              <a:rPr lang="en-US" sz="1400" dirty="0"/>
              <a:t>Kishore </a:t>
            </a:r>
            <a:r>
              <a:rPr lang="en-US" sz="1400" dirty="0" err="1"/>
              <a:t>Kovuru</a:t>
            </a:r>
            <a:endParaRPr lang="en-US" sz="1400" dirty="0"/>
          </a:p>
          <a:p>
            <a:pPr>
              <a:spcAft>
                <a:spcPts val="600"/>
              </a:spcAft>
            </a:pPr>
            <a:r>
              <a:rPr lang="en-US" sz="1400" dirty="0"/>
              <a:t>Chang Liu</a:t>
            </a:r>
          </a:p>
          <a:p>
            <a:pPr>
              <a:spcAft>
                <a:spcPts val="600"/>
              </a:spcAft>
            </a:pPr>
            <a:endParaRPr lang="en-US" sz="1600" dirty="0"/>
          </a:p>
        </p:txBody>
      </p:sp>
      <p:sp>
        <p:nvSpPr>
          <p:cNvPr id="23" name="TextBox 22">
            <a:extLst>
              <a:ext uri="{FF2B5EF4-FFF2-40B4-BE49-F238E27FC236}">
                <a16:creationId xmlns:a16="http://schemas.microsoft.com/office/drawing/2014/main" id="{38C26FA7-0A56-B944-8953-6A906E836008}"/>
              </a:ext>
            </a:extLst>
          </p:cNvPr>
          <p:cNvSpPr txBox="1"/>
          <p:nvPr/>
        </p:nvSpPr>
        <p:spPr>
          <a:xfrm>
            <a:off x="6605590" y="767154"/>
            <a:ext cx="2657371" cy="5309146"/>
          </a:xfrm>
          <a:prstGeom prst="rect">
            <a:avLst/>
          </a:prstGeom>
          <a:noFill/>
        </p:spPr>
        <p:txBody>
          <a:bodyPr wrap="square" rtlCol="0" anchor="ctr">
            <a:spAutoFit/>
          </a:bodyPr>
          <a:lstStyle/>
          <a:p>
            <a:pPr>
              <a:spcAft>
                <a:spcPts val="600"/>
              </a:spcAft>
            </a:pPr>
            <a:r>
              <a:rPr lang="en-US" sz="1400" dirty="0" err="1"/>
              <a:t>Sreenivasa</a:t>
            </a:r>
            <a:r>
              <a:rPr lang="en-US" sz="1400" dirty="0"/>
              <a:t> R. </a:t>
            </a:r>
            <a:r>
              <a:rPr lang="en-US" sz="1400" dirty="0" err="1"/>
              <a:t>Machapalli</a:t>
            </a:r>
            <a:endParaRPr lang="en-US" sz="1400" dirty="0"/>
          </a:p>
          <a:p>
            <a:pPr>
              <a:spcAft>
                <a:spcPts val="600"/>
              </a:spcAft>
            </a:pPr>
            <a:r>
              <a:rPr lang="en-US" sz="1400" dirty="0"/>
              <a:t>David Millikin</a:t>
            </a:r>
          </a:p>
          <a:p>
            <a:pPr>
              <a:spcAft>
                <a:spcPts val="600"/>
              </a:spcAft>
            </a:pPr>
            <a:r>
              <a:rPr lang="en-US" sz="1400" dirty="0"/>
              <a:t>Sid Nayak</a:t>
            </a:r>
          </a:p>
          <a:p>
            <a:pPr>
              <a:spcAft>
                <a:spcPts val="600"/>
              </a:spcAft>
            </a:pPr>
            <a:r>
              <a:rPr lang="en-US" sz="1400" dirty="0"/>
              <a:t>Matthew Nowak</a:t>
            </a:r>
          </a:p>
          <a:p>
            <a:pPr>
              <a:spcAft>
                <a:spcPts val="600"/>
              </a:spcAft>
            </a:pPr>
            <a:r>
              <a:rPr lang="en-US" sz="1400" dirty="0"/>
              <a:t>Grace Perkins</a:t>
            </a:r>
          </a:p>
          <a:p>
            <a:pPr>
              <a:spcAft>
                <a:spcPts val="600"/>
              </a:spcAft>
            </a:pPr>
            <a:r>
              <a:rPr lang="en-US" sz="1400" dirty="0"/>
              <a:t>Mark </a:t>
            </a:r>
            <a:r>
              <a:rPr lang="en-US" sz="1400" dirty="0" err="1"/>
              <a:t>Prass</a:t>
            </a:r>
            <a:endParaRPr lang="en-US" sz="1400" dirty="0"/>
          </a:p>
          <a:p>
            <a:pPr>
              <a:spcAft>
                <a:spcPts val="600"/>
              </a:spcAft>
            </a:pPr>
            <a:r>
              <a:rPr lang="en-US" sz="1400" dirty="0"/>
              <a:t>Jessica Reyes</a:t>
            </a:r>
          </a:p>
          <a:p>
            <a:pPr>
              <a:spcAft>
                <a:spcPts val="600"/>
              </a:spcAft>
            </a:pPr>
            <a:r>
              <a:rPr lang="en-US" sz="1400" dirty="0"/>
              <a:t>Christina D. Rubel</a:t>
            </a:r>
          </a:p>
          <a:p>
            <a:pPr>
              <a:spcAft>
                <a:spcPts val="600"/>
              </a:spcAft>
            </a:pPr>
            <a:r>
              <a:rPr lang="en-US" sz="1400" dirty="0"/>
              <a:t>Colleen Saunders-Chukwu</a:t>
            </a:r>
          </a:p>
          <a:p>
            <a:pPr>
              <a:spcAft>
                <a:spcPts val="600"/>
              </a:spcAft>
            </a:pPr>
            <a:r>
              <a:rPr lang="en-US" sz="1400" dirty="0"/>
              <a:t>Tara Sheffer</a:t>
            </a:r>
          </a:p>
          <a:p>
            <a:pPr>
              <a:spcAft>
                <a:spcPts val="600"/>
              </a:spcAft>
            </a:pPr>
            <a:r>
              <a:rPr lang="en-US" sz="1400" dirty="0"/>
              <a:t>Mark </a:t>
            </a:r>
            <a:r>
              <a:rPr lang="en-US" sz="1400" dirty="0" err="1"/>
              <a:t>Steinhelper</a:t>
            </a:r>
            <a:endParaRPr lang="en-US" sz="1400" dirty="0"/>
          </a:p>
          <a:p>
            <a:pPr>
              <a:spcAft>
                <a:spcPts val="600"/>
              </a:spcAft>
            </a:pPr>
            <a:r>
              <a:rPr lang="en-US" sz="1400" dirty="0"/>
              <a:t>Greg </a:t>
            </a:r>
            <a:r>
              <a:rPr lang="en-US" sz="1400" dirty="0" err="1"/>
              <a:t>Tatusko</a:t>
            </a:r>
            <a:endParaRPr lang="en-US" sz="1400" dirty="0"/>
          </a:p>
          <a:p>
            <a:pPr>
              <a:spcAft>
                <a:spcPts val="600"/>
              </a:spcAft>
            </a:pPr>
            <a:r>
              <a:rPr lang="en-US" sz="1400" dirty="0"/>
              <a:t>Laura </a:t>
            </a:r>
            <a:r>
              <a:rPr lang="en-US" sz="1400" dirty="0" err="1"/>
              <a:t>Titas</a:t>
            </a:r>
            <a:endParaRPr lang="en-US" sz="1400" dirty="0"/>
          </a:p>
          <a:p>
            <a:pPr>
              <a:spcAft>
                <a:spcPts val="600"/>
              </a:spcAft>
            </a:pPr>
            <a:r>
              <a:rPr lang="en-US" sz="1400" dirty="0"/>
              <a:t>Jim </a:t>
            </a:r>
            <a:r>
              <a:rPr lang="en-US" sz="1400" dirty="0" err="1"/>
              <a:t>Tyo</a:t>
            </a:r>
            <a:endParaRPr lang="en-US" sz="1400" dirty="0"/>
          </a:p>
          <a:p>
            <a:pPr>
              <a:spcAft>
                <a:spcPts val="600"/>
              </a:spcAft>
            </a:pPr>
            <a:r>
              <a:rPr lang="en-US" sz="1400" dirty="0"/>
              <a:t>Randy </a:t>
            </a:r>
            <a:r>
              <a:rPr lang="en-US" sz="1400" dirty="0" err="1"/>
              <a:t>VanWashenova</a:t>
            </a:r>
            <a:endParaRPr lang="en-US" sz="1400" dirty="0"/>
          </a:p>
          <a:p>
            <a:pPr>
              <a:spcAft>
                <a:spcPts val="600"/>
              </a:spcAft>
            </a:pPr>
            <a:r>
              <a:rPr lang="en-US" sz="1400" dirty="0" err="1"/>
              <a:t>Weiyan</a:t>
            </a:r>
            <a:r>
              <a:rPr lang="en-US" sz="1400" dirty="0"/>
              <a:t> (Joy) Zhao</a:t>
            </a:r>
          </a:p>
          <a:p>
            <a:pPr>
              <a:spcAft>
                <a:spcPts val="600"/>
              </a:spcAft>
            </a:pPr>
            <a:endParaRPr lang="en-US" sz="1400" dirty="0"/>
          </a:p>
          <a:p>
            <a:pPr>
              <a:spcAft>
                <a:spcPts val="600"/>
              </a:spcAft>
            </a:pPr>
            <a:endParaRPr lang="en-US" sz="1600" dirty="0"/>
          </a:p>
        </p:txBody>
      </p:sp>
      <p:sp>
        <p:nvSpPr>
          <p:cNvPr id="25" name="TextBox 24">
            <a:extLst>
              <a:ext uri="{FF2B5EF4-FFF2-40B4-BE49-F238E27FC236}">
                <a16:creationId xmlns:a16="http://schemas.microsoft.com/office/drawing/2014/main" id="{F1E5FB16-234D-1448-A405-0CFDA1D01831}"/>
              </a:ext>
            </a:extLst>
          </p:cNvPr>
          <p:cNvSpPr txBox="1"/>
          <p:nvPr/>
        </p:nvSpPr>
        <p:spPr>
          <a:xfrm>
            <a:off x="8855183" y="782989"/>
            <a:ext cx="2657371" cy="2523768"/>
          </a:xfrm>
          <a:prstGeom prst="rect">
            <a:avLst/>
          </a:prstGeom>
          <a:noFill/>
        </p:spPr>
        <p:txBody>
          <a:bodyPr wrap="square" rtlCol="0" anchor="ctr">
            <a:spAutoFit/>
          </a:bodyPr>
          <a:lstStyle/>
          <a:p>
            <a:pPr>
              <a:spcAft>
                <a:spcPts val="600"/>
              </a:spcAft>
            </a:pPr>
            <a:r>
              <a:rPr lang="en-US" sz="1400" dirty="0"/>
              <a:t>Columbus State Community College</a:t>
            </a:r>
          </a:p>
          <a:p>
            <a:pPr>
              <a:spcAft>
                <a:spcPts val="600"/>
              </a:spcAft>
            </a:pPr>
            <a:r>
              <a:rPr lang="en-US" sz="1400" dirty="0" err="1"/>
              <a:t>FutureU</a:t>
            </a:r>
            <a:endParaRPr lang="en-US" sz="1400" dirty="0"/>
          </a:p>
          <a:p>
            <a:pPr>
              <a:spcAft>
                <a:spcPts val="600"/>
              </a:spcAft>
            </a:pPr>
            <a:r>
              <a:rPr lang="en-US" sz="1400" dirty="0"/>
              <a:t>Nationwide Enterprise Analytics Office</a:t>
            </a:r>
          </a:p>
          <a:p>
            <a:pPr>
              <a:spcAft>
                <a:spcPts val="600"/>
              </a:spcAft>
            </a:pPr>
            <a:r>
              <a:rPr lang="en-US" sz="1400" dirty="0"/>
              <a:t>Nationwide Insurance</a:t>
            </a:r>
          </a:p>
          <a:p>
            <a:pPr>
              <a:spcAft>
                <a:spcPts val="600"/>
              </a:spcAft>
            </a:pPr>
            <a:r>
              <a:rPr lang="en-US" sz="1400" dirty="0"/>
              <a:t>Nationwide Technology</a:t>
            </a:r>
          </a:p>
          <a:p>
            <a:pPr>
              <a:spcAft>
                <a:spcPts val="600"/>
              </a:spcAft>
            </a:pPr>
            <a:r>
              <a:rPr lang="en-US" sz="1400" dirty="0"/>
              <a:t>Past, present and future cohorts</a:t>
            </a:r>
          </a:p>
          <a:p>
            <a:pPr>
              <a:spcAft>
                <a:spcPts val="600"/>
              </a:spcAft>
            </a:pPr>
            <a:endParaRPr lang="en-US" sz="1600" dirty="0"/>
          </a:p>
        </p:txBody>
      </p:sp>
      <p:sp>
        <p:nvSpPr>
          <p:cNvPr id="26" name="TextBox 25">
            <a:extLst>
              <a:ext uri="{FF2B5EF4-FFF2-40B4-BE49-F238E27FC236}">
                <a16:creationId xmlns:a16="http://schemas.microsoft.com/office/drawing/2014/main" id="{B601A6A3-7F75-484D-ACA0-8A670EA8E1E1}"/>
              </a:ext>
            </a:extLst>
          </p:cNvPr>
          <p:cNvSpPr txBox="1"/>
          <p:nvPr/>
        </p:nvSpPr>
        <p:spPr>
          <a:xfrm>
            <a:off x="8876560" y="4946498"/>
            <a:ext cx="2635994" cy="846386"/>
          </a:xfrm>
          <a:prstGeom prst="rect">
            <a:avLst/>
          </a:prstGeom>
          <a:noFill/>
        </p:spPr>
        <p:txBody>
          <a:bodyPr wrap="square" rtlCol="0" anchor="ctr">
            <a:spAutoFit/>
          </a:bodyPr>
          <a:lstStyle/>
          <a:p>
            <a:pPr>
              <a:spcAft>
                <a:spcPts val="600"/>
              </a:spcAft>
            </a:pPr>
            <a:r>
              <a:rPr lang="en-US" sz="1400" dirty="0"/>
              <a:t>(And all our managers and loved ones, of course.)</a:t>
            </a:r>
          </a:p>
          <a:p>
            <a:pPr>
              <a:spcAft>
                <a:spcPts val="600"/>
              </a:spcAft>
            </a:pPr>
            <a:endParaRPr lang="en-US" sz="1600" dirty="0"/>
          </a:p>
        </p:txBody>
      </p:sp>
    </p:spTree>
    <p:extLst>
      <p:ext uri="{BB962C8B-B14F-4D97-AF65-F5344CB8AC3E}">
        <p14:creationId xmlns:p14="http://schemas.microsoft.com/office/powerpoint/2010/main" val="41080131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945E29B-B971-41C6-A57B-B29BBB108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4C76015D-CFEA-4204-9A50-352560FFC2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20" name="Oval 5">
              <a:extLst>
                <a:ext uri="{FF2B5EF4-FFF2-40B4-BE49-F238E27FC236}">
                  <a16:creationId xmlns:a16="http://schemas.microsoft.com/office/drawing/2014/main" id="{7325C43C-72B5-4DC9-B386-90859B58BF0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21" name="Oval 20">
              <a:extLst>
                <a:ext uri="{FF2B5EF4-FFF2-40B4-BE49-F238E27FC236}">
                  <a16:creationId xmlns:a16="http://schemas.microsoft.com/office/drawing/2014/main" id="{C95AD9A4-5AF5-48C4-BC2A-635316433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22" name="Oval 5">
              <a:extLst>
                <a:ext uri="{FF2B5EF4-FFF2-40B4-BE49-F238E27FC236}">
                  <a16:creationId xmlns:a16="http://schemas.microsoft.com/office/drawing/2014/main" id="{AF4A3D62-D56C-4A32-8C75-100D383EC61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useBgFill="1">
        <p:nvSpPr>
          <p:cNvPr id="24" name="Rectangle 23">
            <a:extLst>
              <a:ext uri="{FF2B5EF4-FFF2-40B4-BE49-F238E27FC236}">
                <a16:creationId xmlns:a16="http://schemas.microsoft.com/office/drawing/2014/main" id="{3E1F47E4-066D-4C27-98C8-B2B2C7BABF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38772"/>
            <a:ext cx="12192000" cy="3980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1C18E0-39F9-4D64-8FEB-C1BDDA97148F}"/>
              </a:ext>
            </a:extLst>
          </p:cNvPr>
          <p:cNvSpPr>
            <a:spLocks noGrp="1"/>
          </p:cNvSpPr>
          <p:nvPr>
            <p:ph type="title"/>
          </p:nvPr>
        </p:nvSpPr>
        <p:spPr>
          <a:xfrm>
            <a:off x="838200" y="2975527"/>
            <a:ext cx="10515600" cy="935025"/>
          </a:xfrm>
        </p:spPr>
        <p:txBody>
          <a:bodyPr>
            <a:normAutofit/>
          </a:bodyPr>
          <a:lstStyle/>
          <a:p>
            <a:pPr algn="ctr"/>
            <a:r>
              <a:rPr lang="en-US" dirty="0">
                <a:solidFill>
                  <a:schemeClr val="tx2"/>
                </a:solidFill>
              </a:rPr>
              <a:t>Questions?</a:t>
            </a:r>
          </a:p>
        </p:txBody>
      </p:sp>
    </p:spTree>
    <p:extLst>
      <p:ext uri="{BB962C8B-B14F-4D97-AF65-F5344CB8AC3E}">
        <p14:creationId xmlns:p14="http://schemas.microsoft.com/office/powerpoint/2010/main" val="2308828000"/>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945E29B-B971-41C6-A57B-B29BBB108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4C76015D-CFEA-4204-9A50-352560FFC2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20" name="Oval 5">
              <a:extLst>
                <a:ext uri="{FF2B5EF4-FFF2-40B4-BE49-F238E27FC236}">
                  <a16:creationId xmlns:a16="http://schemas.microsoft.com/office/drawing/2014/main" id="{7325C43C-72B5-4DC9-B386-90859B58BF0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21" name="Oval 20">
              <a:extLst>
                <a:ext uri="{FF2B5EF4-FFF2-40B4-BE49-F238E27FC236}">
                  <a16:creationId xmlns:a16="http://schemas.microsoft.com/office/drawing/2014/main" id="{C95AD9A4-5AF5-48C4-BC2A-635316433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22" name="Oval 5">
              <a:extLst>
                <a:ext uri="{FF2B5EF4-FFF2-40B4-BE49-F238E27FC236}">
                  <a16:creationId xmlns:a16="http://schemas.microsoft.com/office/drawing/2014/main" id="{AF4A3D62-D56C-4A32-8C75-100D383EC61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useBgFill="1">
        <p:nvSpPr>
          <p:cNvPr id="24" name="Rectangle 23">
            <a:extLst>
              <a:ext uri="{FF2B5EF4-FFF2-40B4-BE49-F238E27FC236}">
                <a16:creationId xmlns:a16="http://schemas.microsoft.com/office/drawing/2014/main" id="{3E1F47E4-066D-4C27-98C8-B2B2C7BABF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38772"/>
            <a:ext cx="12192000" cy="3980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1C18E0-39F9-4D64-8FEB-C1BDDA97148F}"/>
              </a:ext>
            </a:extLst>
          </p:cNvPr>
          <p:cNvSpPr>
            <a:spLocks noGrp="1"/>
          </p:cNvSpPr>
          <p:nvPr>
            <p:ph type="title"/>
          </p:nvPr>
        </p:nvSpPr>
        <p:spPr>
          <a:xfrm>
            <a:off x="838200" y="2975527"/>
            <a:ext cx="10515600" cy="935025"/>
          </a:xfrm>
        </p:spPr>
        <p:txBody>
          <a:bodyPr>
            <a:normAutofit/>
          </a:bodyPr>
          <a:lstStyle/>
          <a:p>
            <a:pPr algn="ctr"/>
            <a:r>
              <a:rPr lang="en-US" dirty="0">
                <a:solidFill>
                  <a:schemeClr val="tx2"/>
                </a:solidFill>
              </a:rPr>
              <a:t>Appendix</a:t>
            </a:r>
          </a:p>
        </p:txBody>
      </p:sp>
    </p:spTree>
    <p:extLst>
      <p:ext uri="{BB962C8B-B14F-4D97-AF65-F5344CB8AC3E}">
        <p14:creationId xmlns:p14="http://schemas.microsoft.com/office/powerpoint/2010/main" val="4191032082"/>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0D61A8A-0F29-4FAF-9E93-7218EFCD419D}"/>
              </a:ext>
            </a:extLst>
          </p:cNvPr>
          <p:cNvSpPr>
            <a:spLocks noGrp="1"/>
          </p:cNvSpPr>
          <p:nvPr>
            <p:ph type="title"/>
          </p:nvPr>
        </p:nvSpPr>
        <p:spPr>
          <a:xfrm>
            <a:off x="777240" y="731519"/>
            <a:ext cx="2845191" cy="3237579"/>
          </a:xfrm>
        </p:spPr>
        <p:txBody>
          <a:bodyPr>
            <a:normAutofit/>
          </a:bodyPr>
          <a:lstStyle/>
          <a:p>
            <a:r>
              <a:rPr lang="en-US" sz="3200" dirty="0">
                <a:solidFill>
                  <a:srgbClr val="FFFFFF"/>
                </a:solidFill>
                <a:cs typeface="Calibri Light"/>
              </a:rPr>
              <a:t>References </a:t>
            </a:r>
            <a:endParaRPr lang="en-US" sz="3200" dirty="0">
              <a:solidFill>
                <a:srgbClr val="FFFFFF"/>
              </a:solidFill>
            </a:endParaRPr>
          </a:p>
        </p:txBody>
      </p:sp>
      <p:sp>
        <p:nvSpPr>
          <p:cNvPr id="46" name="Rectangle 45">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48" name="Rectangle 47">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88F4CF-6E5E-4E96-99D5-2172A6FA43C5}"/>
              </a:ext>
            </a:extLst>
          </p:cNvPr>
          <p:cNvSpPr>
            <a:spLocks noGrp="1"/>
          </p:cNvSpPr>
          <p:nvPr>
            <p:ph idx="1"/>
          </p:nvPr>
        </p:nvSpPr>
        <p:spPr>
          <a:xfrm>
            <a:off x="4379709" y="686862"/>
            <a:ext cx="7037591" cy="5475129"/>
          </a:xfrm>
        </p:spPr>
        <p:txBody>
          <a:bodyPr vert="horz" lIns="91440" tIns="45720" rIns="91440" bIns="45720" rtlCol="0" anchor="ctr">
            <a:normAutofit/>
          </a:bodyPr>
          <a:lstStyle/>
          <a:p>
            <a:endParaRPr lang="en-US" sz="2600" dirty="0"/>
          </a:p>
          <a:p>
            <a:endParaRPr lang="en-US" sz="2600" dirty="0">
              <a:cs typeface="Calibri"/>
            </a:endParaRPr>
          </a:p>
          <a:p>
            <a:endParaRPr lang="en-US" sz="2600" dirty="0">
              <a:cs typeface="Calibri"/>
            </a:endParaRPr>
          </a:p>
          <a:p>
            <a:endParaRPr lang="en-US" sz="2600" dirty="0">
              <a:cs typeface="Calibri"/>
            </a:endParaRPr>
          </a:p>
          <a:p>
            <a:endParaRPr lang="en-US" sz="2600" dirty="0">
              <a:cs typeface="Calibri"/>
            </a:endParaRPr>
          </a:p>
          <a:p>
            <a:endParaRPr lang="en-US" sz="2600" dirty="0">
              <a:cs typeface="Calibri"/>
            </a:endParaRPr>
          </a:p>
        </p:txBody>
      </p:sp>
      <p:sp>
        <p:nvSpPr>
          <p:cNvPr id="7" name="Content Placeholder 2">
            <a:extLst>
              <a:ext uri="{FF2B5EF4-FFF2-40B4-BE49-F238E27FC236}">
                <a16:creationId xmlns:a16="http://schemas.microsoft.com/office/drawing/2014/main" id="{7138194D-8026-4D2E-9B39-B8A9E6204410}"/>
              </a:ext>
            </a:extLst>
          </p:cNvPr>
          <p:cNvSpPr txBox="1">
            <a:spLocks/>
          </p:cNvSpPr>
          <p:nvPr/>
        </p:nvSpPr>
        <p:spPr>
          <a:xfrm>
            <a:off x="4062699" y="441949"/>
            <a:ext cx="7671610" cy="5989788"/>
          </a:xfrm>
          <a:prstGeom prst="rect">
            <a:avLst/>
          </a:prstGeom>
        </p:spPr>
        <p:txBody>
          <a:bodyPr vert="horz" lIns="91440" tIns="45720" rIns="91440" bIns="45720" rtlCol="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US" sz="7200" dirty="0">
                <a:ea typeface="+mn-lt"/>
                <a:cs typeface="Calibri" panose="020F0502020204030204" pitchFamily="34" charset="0"/>
              </a:rPr>
              <a:t>DATA:</a:t>
            </a:r>
          </a:p>
          <a:p>
            <a:pPr marL="0" indent="0">
              <a:lnSpc>
                <a:spcPct val="120000"/>
              </a:lnSpc>
              <a:buNone/>
            </a:pPr>
            <a:r>
              <a:rPr lang="en-US" sz="7200" dirty="0">
                <a:ea typeface="+mn-lt"/>
                <a:cs typeface="Calibri" panose="020F0502020204030204" pitchFamily="34" charset="0"/>
              </a:rPr>
              <a:t>Charlotte/Mecklenburg Quality of Life Explorer (</a:t>
            </a:r>
            <a:r>
              <a:rPr lang="en-US" sz="7200" dirty="0">
                <a:ea typeface="+mn-lt"/>
                <a:cs typeface="Calibri" panose="020F0502020204030204" pitchFamily="34" charset="0"/>
                <a:hlinkClick r:id="rId3"/>
              </a:rPr>
              <a:t>http://mcmap.org/qol/</a:t>
            </a:r>
            <a:r>
              <a:rPr lang="en-US" sz="7200" dirty="0">
                <a:ea typeface="+mn-lt"/>
                <a:cs typeface="Calibri" panose="020F0502020204030204" pitchFamily="34" charset="0"/>
              </a:rPr>
              <a:t>)</a:t>
            </a:r>
          </a:p>
          <a:p>
            <a:pPr>
              <a:lnSpc>
                <a:spcPct val="120000"/>
              </a:lnSpc>
            </a:pPr>
            <a:r>
              <a:rPr lang="en-US" sz="7200" dirty="0">
                <a:ea typeface="+mn-lt"/>
                <a:cs typeface="Calibri" panose="020F0502020204030204" pitchFamily="34" charset="0"/>
              </a:rPr>
              <a:t>Over 80 variables providing info about housing, crime rates and more</a:t>
            </a:r>
            <a:endParaRPr lang="en-US" sz="7200" dirty="0">
              <a:cs typeface="Calibri" panose="020F0502020204030204" pitchFamily="34" charset="0"/>
            </a:endParaRPr>
          </a:p>
          <a:p>
            <a:pPr>
              <a:lnSpc>
                <a:spcPct val="120000"/>
              </a:lnSpc>
            </a:pPr>
            <a:r>
              <a:rPr lang="en-US" sz="7200" dirty="0">
                <a:ea typeface="+mn-lt"/>
                <a:cs typeface="Calibri" panose="020F0502020204030204" pitchFamily="34" charset="0"/>
              </a:rPr>
              <a:t>Maps, trend information, data tables and summary reports for 462 neighborhood profile areas (NPAs)</a:t>
            </a:r>
          </a:p>
          <a:p>
            <a:pPr marL="0" indent="0">
              <a:lnSpc>
                <a:spcPct val="120000"/>
              </a:lnSpc>
              <a:buNone/>
            </a:pPr>
            <a:r>
              <a:rPr lang="en-US" sz="7200" dirty="0">
                <a:cs typeface="Calibri" panose="020F0502020204030204" pitchFamily="34" charset="0"/>
              </a:rPr>
              <a:t>Open Mapping - Mecklenburg County GIS (</a:t>
            </a:r>
            <a:r>
              <a:rPr lang="en-US" sz="7200" dirty="0">
                <a:cs typeface="Calibri" panose="020F0502020204030204" pitchFamily="34" charset="0"/>
                <a:hlinkClick r:id="rId4"/>
              </a:rPr>
              <a:t>http://maps.co.mecklenburg.nc.us/openmapping/data.html?search=sales</a:t>
            </a:r>
            <a:r>
              <a:rPr lang="en-US" sz="7200" dirty="0">
                <a:cs typeface="Calibri" panose="020F0502020204030204" pitchFamily="34" charset="0"/>
              </a:rPr>
              <a:t> )</a:t>
            </a:r>
          </a:p>
          <a:p>
            <a:pPr>
              <a:lnSpc>
                <a:spcPct val="120000"/>
              </a:lnSpc>
            </a:pPr>
            <a:r>
              <a:rPr lang="en-US" sz="7200" dirty="0">
                <a:cs typeface="Calibri" panose="020F0502020204030204" pitchFamily="34" charset="0"/>
              </a:rPr>
              <a:t>Parcel sales data for Mecklenburg from 2011-2019</a:t>
            </a:r>
          </a:p>
          <a:p>
            <a:pPr marL="0" indent="0">
              <a:lnSpc>
                <a:spcPct val="120000"/>
              </a:lnSpc>
              <a:buNone/>
            </a:pPr>
            <a:endParaRPr lang="en-US" sz="4000" dirty="0">
              <a:cs typeface="Calibri" panose="020F0502020204030204" pitchFamily="34" charset="0"/>
            </a:endParaRPr>
          </a:p>
          <a:p>
            <a:pPr marL="0" indent="0">
              <a:lnSpc>
                <a:spcPct val="120000"/>
              </a:lnSpc>
              <a:buNone/>
            </a:pPr>
            <a:r>
              <a:rPr lang="en-US" sz="7200" dirty="0">
                <a:cs typeface="Calibri" panose="020F0502020204030204" pitchFamily="34" charset="0"/>
              </a:rPr>
              <a:t>STUDIES:</a:t>
            </a:r>
          </a:p>
          <a:p>
            <a:pPr>
              <a:lnSpc>
                <a:spcPct val="120000"/>
              </a:lnSpc>
            </a:pPr>
            <a:r>
              <a:rPr lang="en-US" sz="7200" dirty="0">
                <a:cs typeface="Calibri" panose="020F0502020204030204" pitchFamily="34" charset="0"/>
                <a:hlinkClick r:id="rId5"/>
              </a:rPr>
              <a:t>https://proceedings.esri.com/library/userconf/proc03/p0122.pdf</a:t>
            </a:r>
            <a:r>
              <a:rPr lang="en-US" sz="7200" dirty="0">
                <a:cs typeface="Calibri" panose="020F0502020204030204" pitchFamily="34" charset="0"/>
              </a:rPr>
              <a:t> </a:t>
            </a:r>
          </a:p>
          <a:p>
            <a:pPr>
              <a:lnSpc>
                <a:spcPct val="120000"/>
              </a:lnSpc>
            </a:pPr>
            <a:r>
              <a:rPr lang="en-US" sz="7200" dirty="0">
                <a:cs typeface="Calibri" panose="020F0502020204030204" pitchFamily="34" charset="0"/>
                <a:hlinkClick r:id="rId6"/>
              </a:rPr>
              <a:t>https://www.ncjrs.gov/pdffiles1/nij/grants/209263.pdf</a:t>
            </a:r>
            <a:r>
              <a:rPr lang="en-US" sz="7200" dirty="0">
                <a:cs typeface="Calibri" panose="020F0502020204030204" pitchFamily="34" charset="0"/>
              </a:rPr>
              <a:t> </a:t>
            </a:r>
          </a:p>
          <a:p>
            <a:pPr>
              <a:lnSpc>
                <a:spcPct val="120000"/>
              </a:lnSpc>
            </a:pPr>
            <a:r>
              <a:rPr lang="en-US" sz="7200" dirty="0">
                <a:cs typeface="Calibri" panose="020F0502020204030204" pitchFamily="34" charset="0"/>
                <a:hlinkClick r:id="rId7"/>
              </a:rPr>
              <a:t>https://www.ncjrs.gov/pdffiles/164488.pdf</a:t>
            </a:r>
            <a:r>
              <a:rPr lang="en-US" sz="7200" dirty="0">
                <a:cs typeface="Calibri" panose="020F0502020204030204" pitchFamily="34" charset="0"/>
              </a:rPr>
              <a:t> </a:t>
            </a:r>
          </a:p>
          <a:p>
            <a:pPr>
              <a:lnSpc>
                <a:spcPct val="120000"/>
              </a:lnSpc>
            </a:pPr>
            <a:r>
              <a:rPr lang="en-US" sz="7200" dirty="0">
                <a:cs typeface="Calibri" panose="020F0502020204030204" pitchFamily="34" charset="0"/>
                <a:hlinkClick r:id="rId8"/>
              </a:rPr>
              <a:t>https://www.researchgate.net/publication/283555834_Highway_Robbery_Testing_the_Impact_of_Interstate_Highways_on_Robbery</a:t>
            </a:r>
            <a:r>
              <a:rPr lang="en-US" sz="7200" dirty="0">
                <a:cs typeface="Calibri" panose="020F0502020204030204" pitchFamily="34" charset="0"/>
              </a:rPr>
              <a:t> </a:t>
            </a:r>
          </a:p>
          <a:p>
            <a:pPr>
              <a:lnSpc>
                <a:spcPct val="120000"/>
              </a:lnSpc>
            </a:pPr>
            <a:r>
              <a:rPr lang="en-US" sz="7200" dirty="0">
                <a:cs typeface="Calibri" panose="020F0502020204030204" pitchFamily="34" charset="0"/>
                <a:hlinkClick r:id="rId9"/>
              </a:rPr>
              <a:t>https://www.onlinelibrary.wiley.com/doi/full/10.1111/jors.12491</a:t>
            </a:r>
            <a:r>
              <a:rPr lang="en-US" sz="7200" dirty="0">
                <a:cs typeface="Calibri" panose="020F0502020204030204" pitchFamily="34" charset="0"/>
              </a:rPr>
              <a:t> </a:t>
            </a:r>
          </a:p>
          <a:p>
            <a:pPr marL="0" indent="0">
              <a:buNone/>
            </a:pPr>
            <a:endParaRPr lang="en-US" sz="6200" dirty="0">
              <a:cs typeface="Calibri"/>
            </a:endParaRPr>
          </a:p>
          <a:p>
            <a:endParaRPr lang="en-US" sz="6200" dirty="0">
              <a:cs typeface="Calibri"/>
            </a:endParaRPr>
          </a:p>
          <a:p>
            <a:endParaRPr lang="en-US" sz="6200" dirty="0">
              <a:cs typeface="Calibri"/>
            </a:endParaRPr>
          </a:p>
          <a:p>
            <a:pPr marL="0" indent="0">
              <a:buNone/>
            </a:pPr>
            <a:endParaRPr lang="en-US" sz="6200" dirty="0">
              <a:cs typeface="Calibri"/>
            </a:endParaRPr>
          </a:p>
          <a:p>
            <a:pPr marL="0" indent="0">
              <a:buNone/>
            </a:pPr>
            <a:endParaRPr lang="en-US" dirty="0">
              <a:cs typeface="Calibri"/>
            </a:endParaRPr>
          </a:p>
          <a:p>
            <a:endParaRPr lang="en-US" dirty="0">
              <a:cs typeface="Calibri"/>
            </a:endParaRPr>
          </a:p>
        </p:txBody>
      </p:sp>
      <p:sp>
        <p:nvSpPr>
          <p:cNvPr id="9" name="Content Placeholder 2">
            <a:extLst>
              <a:ext uri="{FF2B5EF4-FFF2-40B4-BE49-F238E27FC236}">
                <a16:creationId xmlns:a16="http://schemas.microsoft.com/office/drawing/2014/main" id="{3C43C8EA-5741-4193-9592-634EEF32B8C3}"/>
              </a:ext>
            </a:extLst>
          </p:cNvPr>
          <p:cNvSpPr txBox="1">
            <a:spLocks/>
          </p:cNvSpPr>
          <p:nvPr/>
        </p:nvSpPr>
        <p:spPr>
          <a:xfrm>
            <a:off x="4260284" y="4606505"/>
            <a:ext cx="3959791" cy="1631027"/>
          </a:xfrm>
          <a:prstGeom prst="rect">
            <a:avLst/>
          </a:prstGeom>
        </p:spPr>
        <p:txBody>
          <a:bodyPr vert="horz" lIns="91440" tIns="45720" rIns="91440" bIns="4572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endParaRPr lang="en-US" sz="1800" dirty="0">
              <a:cs typeface="Calibri"/>
            </a:endParaRPr>
          </a:p>
          <a:p>
            <a:endParaRPr lang="en-US" sz="1800" dirty="0">
              <a:cs typeface="Calibri"/>
            </a:endParaRPr>
          </a:p>
          <a:p>
            <a:endParaRPr lang="en-US" sz="1800" dirty="0">
              <a:cs typeface="Calibri"/>
            </a:endParaRPr>
          </a:p>
          <a:p>
            <a:pPr marL="0" indent="0">
              <a:buNone/>
            </a:pPr>
            <a:endParaRPr lang="en-US" sz="1800" dirty="0">
              <a:cs typeface="Calibri"/>
            </a:endParaRPr>
          </a:p>
          <a:p>
            <a:pPr marL="0" indent="0">
              <a:buNone/>
            </a:pPr>
            <a:endParaRPr lang="en-US" dirty="0">
              <a:cs typeface="Calibr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374292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0D61A8A-0F29-4FAF-9E93-7218EFCD419D}"/>
              </a:ext>
            </a:extLst>
          </p:cNvPr>
          <p:cNvSpPr>
            <a:spLocks noGrp="1"/>
          </p:cNvSpPr>
          <p:nvPr>
            <p:ph type="title"/>
          </p:nvPr>
        </p:nvSpPr>
        <p:spPr>
          <a:xfrm>
            <a:off x="777240" y="731519"/>
            <a:ext cx="2845191" cy="3237579"/>
          </a:xfrm>
        </p:spPr>
        <p:txBody>
          <a:bodyPr>
            <a:normAutofit/>
          </a:bodyPr>
          <a:lstStyle/>
          <a:p>
            <a:r>
              <a:rPr lang="en-US" sz="3200" dirty="0">
                <a:solidFill>
                  <a:srgbClr val="FFFFFF"/>
                </a:solidFill>
                <a:cs typeface="Calibri Light"/>
              </a:rPr>
              <a:t>Analysis Approach</a:t>
            </a:r>
            <a:endParaRPr lang="en-US" sz="3200" dirty="0">
              <a:solidFill>
                <a:srgbClr val="FFFFFF"/>
              </a:solidFill>
            </a:endParaRPr>
          </a:p>
        </p:txBody>
      </p:sp>
      <p:sp>
        <p:nvSpPr>
          <p:cNvPr id="46" name="Rectangle 45">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48" name="Rectangle 47">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7138194D-8026-4D2E-9B39-B8A9E6204410}"/>
              </a:ext>
            </a:extLst>
          </p:cNvPr>
          <p:cNvSpPr txBox="1">
            <a:spLocks/>
          </p:cNvSpPr>
          <p:nvPr/>
        </p:nvSpPr>
        <p:spPr>
          <a:xfrm>
            <a:off x="4191610" y="1062524"/>
            <a:ext cx="7671610" cy="210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200" dirty="0">
              <a:cs typeface="Calibri"/>
            </a:endParaRPr>
          </a:p>
          <a:p>
            <a:endParaRPr lang="en-US" sz="1800" dirty="0">
              <a:cs typeface="Calibri"/>
            </a:endParaRPr>
          </a:p>
          <a:p>
            <a:endParaRPr lang="en-US" sz="1800" dirty="0">
              <a:cs typeface="Calibri"/>
            </a:endParaRPr>
          </a:p>
          <a:p>
            <a:pPr marL="0" indent="0">
              <a:buNone/>
            </a:pPr>
            <a:endParaRPr lang="en-US" sz="1800" dirty="0">
              <a:cs typeface="Calibri"/>
            </a:endParaRPr>
          </a:p>
          <a:p>
            <a:pPr marL="0" indent="0">
              <a:buNone/>
            </a:pPr>
            <a:endParaRPr lang="en-US" dirty="0">
              <a:cs typeface="Calibri"/>
            </a:endParaRPr>
          </a:p>
          <a:p>
            <a:endParaRPr lang="en-US" dirty="0">
              <a:cs typeface="Calibri"/>
            </a:endParaRPr>
          </a:p>
        </p:txBody>
      </p:sp>
      <p:sp>
        <p:nvSpPr>
          <p:cNvPr id="9" name="Content Placeholder 2">
            <a:extLst>
              <a:ext uri="{FF2B5EF4-FFF2-40B4-BE49-F238E27FC236}">
                <a16:creationId xmlns:a16="http://schemas.microsoft.com/office/drawing/2014/main" id="{3C43C8EA-5741-4193-9592-634EEF32B8C3}"/>
              </a:ext>
            </a:extLst>
          </p:cNvPr>
          <p:cNvSpPr txBox="1">
            <a:spLocks/>
          </p:cNvSpPr>
          <p:nvPr/>
        </p:nvSpPr>
        <p:spPr>
          <a:xfrm>
            <a:off x="4260284" y="4606505"/>
            <a:ext cx="3959791" cy="1631027"/>
          </a:xfrm>
          <a:prstGeom prst="rect">
            <a:avLst/>
          </a:prstGeom>
        </p:spPr>
        <p:txBody>
          <a:bodyPr vert="horz" lIns="91440" tIns="45720" rIns="91440" bIns="4572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endParaRPr lang="en-US" sz="1800" dirty="0">
              <a:cs typeface="Calibri"/>
            </a:endParaRPr>
          </a:p>
          <a:p>
            <a:endParaRPr lang="en-US" sz="1800" dirty="0">
              <a:cs typeface="Calibri"/>
            </a:endParaRPr>
          </a:p>
          <a:p>
            <a:endParaRPr lang="en-US" sz="1800" dirty="0">
              <a:cs typeface="Calibri"/>
            </a:endParaRPr>
          </a:p>
          <a:p>
            <a:pPr marL="0" indent="0">
              <a:buNone/>
            </a:pPr>
            <a:endParaRPr lang="en-US" sz="1800" dirty="0">
              <a:cs typeface="Calibri"/>
            </a:endParaRPr>
          </a:p>
          <a:p>
            <a:pPr marL="0" indent="0">
              <a:buNone/>
            </a:pPr>
            <a:endParaRPr lang="en-US" dirty="0">
              <a:cs typeface="Calibri"/>
            </a:endParaRPr>
          </a:p>
          <a:p>
            <a:endParaRPr lang="en-US" dirty="0">
              <a:cs typeface="Calibri"/>
            </a:endParaRPr>
          </a:p>
          <a:p>
            <a:endParaRPr lang="en-US" dirty="0">
              <a:cs typeface="Calibri"/>
            </a:endParaRPr>
          </a:p>
        </p:txBody>
      </p:sp>
      <p:sp>
        <p:nvSpPr>
          <p:cNvPr id="11" name="Content Placeholder 2">
            <a:extLst>
              <a:ext uri="{FF2B5EF4-FFF2-40B4-BE49-F238E27FC236}">
                <a16:creationId xmlns:a16="http://schemas.microsoft.com/office/drawing/2014/main" id="{9B289AE8-0740-7E49-BED8-39EC66CD41A5}"/>
              </a:ext>
            </a:extLst>
          </p:cNvPr>
          <p:cNvSpPr>
            <a:spLocks noGrp="1"/>
          </p:cNvSpPr>
          <p:nvPr>
            <p:ph idx="1"/>
          </p:nvPr>
        </p:nvSpPr>
        <p:spPr>
          <a:xfrm>
            <a:off x="4347271" y="620468"/>
            <a:ext cx="6555347" cy="5546047"/>
          </a:xfrm>
        </p:spPr>
        <p:txBody>
          <a:bodyPr vert="horz" lIns="91440" tIns="45720" rIns="91440" bIns="45720" rtlCol="0" anchor="ctr">
            <a:normAutofit/>
          </a:bodyPr>
          <a:lstStyle/>
          <a:p>
            <a:pPr marL="0" lvl="0" indent="0">
              <a:buNone/>
              <a:defRPr/>
            </a:pPr>
            <a:r>
              <a:rPr lang="en-US" sz="2000" dirty="0"/>
              <a:t>To determine if a correlation exists between crime rates and residential sales prices, our analysis included the following:</a:t>
            </a:r>
          </a:p>
          <a:p>
            <a:pPr lvl="0">
              <a:defRPr/>
            </a:pPr>
            <a:r>
              <a:rPr lang="en-US" sz="2000" dirty="0"/>
              <a:t>Neighborhood crime “hotspot” comparison in the greater Charlotte, NC area</a:t>
            </a:r>
          </a:p>
          <a:p>
            <a:pPr lvl="0">
              <a:defRPr/>
            </a:pPr>
            <a:r>
              <a:rPr lang="en-US" sz="2000" dirty="0"/>
              <a:t>Time series trend analysis for those hotspots with the highest and lowest crime rates against home sales prices over the last 5 years, including by type of crime</a:t>
            </a:r>
          </a:p>
          <a:p>
            <a:pPr lvl="0">
              <a:defRPr/>
            </a:pPr>
            <a:r>
              <a:rPr lang="en-US" sz="2000" dirty="0"/>
              <a:t>Crime rates and highway proximity studies</a:t>
            </a:r>
          </a:p>
          <a:p>
            <a:pPr lvl="0">
              <a:defRPr/>
            </a:pPr>
            <a:r>
              <a:rPr lang="en-US" sz="2000" dirty="0"/>
              <a:t>Comparison of neighborhoods with the highest crime rates against those with the highest public nutrition assistance rates</a:t>
            </a:r>
          </a:p>
          <a:p>
            <a:pPr lvl="0">
              <a:defRPr/>
            </a:pPr>
            <a:r>
              <a:rPr lang="en-US" sz="2000" dirty="0"/>
              <a:t>Comparison of neighborhoods with the highest crime rates against those with the highest number of rental units</a:t>
            </a:r>
          </a:p>
          <a:p>
            <a:pPr marL="0" indent="0">
              <a:buNone/>
            </a:pPr>
            <a:endParaRPr lang="en-US" sz="2000" dirty="0"/>
          </a:p>
          <a:p>
            <a:endParaRPr lang="en-US" sz="2000" dirty="0"/>
          </a:p>
        </p:txBody>
      </p:sp>
    </p:spTree>
    <p:extLst>
      <p:ext uri="{BB962C8B-B14F-4D97-AF65-F5344CB8AC3E}">
        <p14:creationId xmlns:p14="http://schemas.microsoft.com/office/powerpoint/2010/main" val="23169446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0AF8A4E-93BE-4C6A-A381-D03AD59FC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D1EA40-7116-4FCB-9369-70F29FAA9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444809" cy="323398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F647E38-F93D-4661-8D77-CE13EEB65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5CA94304-5BB9-4D36-A82D-7BC2EBCA3E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8" name="Rectangle 64">
              <a:extLst>
                <a:ext uri="{FF2B5EF4-FFF2-40B4-BE49-F238E27FC236}">
                  <a16:creationId xmlns:a16="http://schemas.microsoft.com/office/drawing/2014/main" id="{97AA44DB-FF9B-4F9D-8DAA-0C0D0F34F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01F6D183-A548-424F-953A-D819065124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358514D7-D2BA-4DC4-860B-088167FFD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A99AC794-F2E2-4033-8529-EEFEF6FA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A638F120-8B09-4725-8412-ED149026E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11CD61E9-6D07-4408-90C7-295A9D9303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BFD9AF8E-8C48-48D9-90CA-A2A0BD49C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837ABB76-DB32-45FB-98C0-CD7349E64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329945CB-8D13-4783-9DAD-D4B7FB6C04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B1F173F9-248A-4916-B30D-24D89E751B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A4B31E1C-2D21-4068-8BEF-370C294E5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B7B68BBD-2E3B-40C8-AC44-5F582D203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9888C5AD-AF2C-4A79-9F83-61710BF59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7B011EEA-86F9-4379-9877-9C1B55AB5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51E55A8A-6794-4D96-9B53-DBAE3769D0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C399C859-52B0-4B54-A799-F7BD5CAA0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3892234F-B723-4B25-BB27-1C61E5081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8DDF3EF9-BAB8-46F8-AC43-509CAA81C2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4">
              <a:extLst>
                <a:ext uri="{FF2B5EF4-FFF2-40B4-BE49-F238E27FC236}">
                  <a16:creationId xmlns:a16="http://schemas.microsoft.com/office/drawing/2014/main" id="{9CBDB08D-4E78-440F-BBDB-2661A2866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6">
              <a:extLst>
                <a:ext uri="{FF2B5EF4-FFF2-40B4-BE49-F238E27FC236}">
                  <a16:creationId xmlns:a16="http://schemas.microsoft.com/office/drawing/2014/main" id="{A8887334-B2AD-4BB0-8F59-248E5F55E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D6C80E47-971C-437F-B030-191115B01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83C327C7-495C-BA42-ABB0-B5CC1F771785}"/>
              </a:ext>
            </a:extLst>
          </p:cNvPr>
          <p:cNvSpPr/>
          <p:nvPr/>
        </p:nvSpPr>
        <p:spPr>
          <a:xfrm>
            <a:off x="4444808" y="0"/>
            <a:ext cx="7744144" cy="38775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ontent Placeholder 2">
            <a:extLst>
              <a:ext uri="{FF2B5EF4-FFF2-40B4-BE49-F238E27FC236}">
                <a16:creationId xmlns:a16="http://schemas.microsoft.com/office/drawing/2014/main" id="{3E80864B-2E5B-8949-9517-C9A4304CC360}"/>
              </a:ext>
            </a:extLst>
          </p:cNvPr>
          <p:cNvSpPr txBox="1">
            <a:spLocks/>
          </p:cNvSpPr>
          <p:nvPr/>
        </p:nvSpPr>
        <p:spPr>
          <a:xfrm>
            <a:off x="2441321" y="0"/>
            <a:ext cx="9750679" cy="760390"/>
          </a:xfrm>
          <a:prstGeom prst="rect">
            <a:avLst/>
          </a:prstGeom>
          <a:solidFill>
            <a:schemeClr val="bg1">
              <a:lumMod val="95000"/>
            </a:schemeClr>
          </a:solidFill>
        </p:spPr>
        <p:txBody>
          <a:bodyPr vert="horz" lIns="91440" tIns="45720" rIns="91440" bIns="45720" rtlCol="0" anchor="ct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en-US" sz="3200" dirty="0">
                <a:latin typeface="+mj-lt"/>
              </a:rPr>
              <a:t>Home Sale Prices of Bottom Ten NPAs for Crime, 2016 &amp; 2018</a:t>
            </a:r>
          </a:p>
        </p:txBody>
      </p:sp>
      <p:pic>
        <p:nvPicPr>
          <p:cNvPr id="3" name="Picture 2">
            <a:extLst>
              <a:ext uri="{FF2B5EF4-FFF2-40B4-BE49-F238E27FC236}">
                <a16:creationId xmlns:a16="http://schemas.microsoft.com/office/drawing/2014/main" id="{432B3894-0DEA-C04F-846D-27D1E60E1343}"/>
              </a:ext>
            </a:extLst>
          </p:cNvPr>
          <p:cNvPicPr>
            <a:picLocks noChangeAspect="1"/>
          </p:cNvPicPr>
          <p:nvPr/>
        </p:nvPicPr>
        <p:blipFill>
          <a:blip r:embed="rId3"/>
          <a:stretch>
            <a:fillRect/>
          </a:stretch>
        </p:blipFill>
        <p:spPr>
          <a:xfrm>
            <a:off x="610865" y="760391"/>
            <a:ext cx="11566445" cy="6097608"/>
          </a:xfrm>
          <a:prstGeom prst="rect">
            <a:avLst/>
          </a:prstGeom>
        </p:spPr>
      </p:pic>
    </p:spTree>
    <p:extLst>
      <p:ext uri="{BB962C8B-B14F-4D97-AF65-F5344CB8AC3E}">
        <p14:creationId xmlns:p14="http://schemas.microsoft.com/office/powerpoint/2010/main" val="3232580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945E29B-B971-41C6-A57B-B29BBB108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4C76015D-CFEA-4204-9A50-352560FFC2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20" name="Oval 5">
              <a:extLst>
                <a:ext uri="{FF2B5EF4-FFF2-40B4-BE49-F238E27FC236}">
                  <a16:creationId xmlns:a16="http://schemas.microsoft.com/office/drawing/2014/main" id="{7325C43C-72B5-4DC9-B386-90859B58BF0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21" name="Oval 20">
              <a:extLst>
                <a:ext uri="{FF2B5EF4-FFF2-40B4-BE49-F238E27FC236}">
                  <a16:creationId xmlns:a16="http://schemas.microsoft.com/office/drawing/2014/main" id="{C95AD9A4-5AF5-48C4-BC2A-635316433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22" name="Oval 5">
              <a:extLst>
                <a:ext uri="{FF2B5EF4-FFF2-40B4-BE49-F238E27FC236}">
                  <a16:creationId xmlns:a16="http://schemas.microsoft.com/office/drawing/2014/main" id="{AF4A3D62-D56C-4A32-8C75-100D383EC61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useBgFill="1">
        <p:nvSpPr>
          <p:cNvPr id="24" name="Rectangle 23">
            <a:extLst>
              <a:ext uri="{FF2B5EF4-FFF2-40B4-BE49-F238E27FC236}">
                <a16:creationId xmlns:a16="http://schemas.microsoft.com/office/drawing/2014/main" id="{3E1F47E4-066D-4C27-98C8-B2B2C7BABF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38772"/>
            <a:ext cx="12192000" cy="3980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1C18E0-39F9-4D64-8FEB-C1BDDA97148F}"/>
              </a:ext>
            </a:extLst>
          </p:cNvPr>
          <p:cNvSpPr>
            <a:spLocks noGrp="1"/>
          </p:cNvSpPr>
          <p:nvPr>
            <p:ph type="title"/>
          </p:nvPr>
        </p:nvSpPr>
        <p:spPr>
          <a:xfrm>
            <a:off x="838200" y="1760505"/>
            <a:ext cx="10515600" cy="935025"/>
          </a:xfrm>
        </p:spPr>
        <p:txBody>
          <a:bodyPr>
            <a:normAutofit/>
          </a:bodyPr>
          <a:lstStyle/>
          <a:p>
            <a:pPr algn="ctr"/>
            <a:r>
              <a:rPr lang="en-US" sz="3200" dirty="0">
                <a:solidFill>
                  <a:schemeClr val="tx2"/>
                </a:solidFill>
                <a:cs typeface="Calibri Light"/>
              </a:rPr>
              <a:t>Problem statement</a:t>
            </a:r>
            <a:endParaRPr lang="en-US" sz="3200" dirty="0">
              <a:solidFill>
                <a:schemeClr val="tx2"/>
              </a:solidFill>
            </a:endParaRPr>
          </a:p>
        </p:txBody>
      </p:sp>
      <p:sp>
        <p:nvSpPr>
          <p:cNvPr id="3" name="Content Placeholder 2">
            <a:extLst>
              <a:ext uri="{FF2B5EF4-FFF2-40B4-BE49-F238E27FC236}">
                <a16:creationId xmlns:a16="http://schemas.microsoft.com/office/drawing/2014/main" id="{5D666137-1341-49FB-9EEE-D01021C32570}"/>
              </a:ext>
            </a:extLst>
          </p:cNvPr>
          <p:cNvSpPr>
            <a:spLocks noGrp="1"/>
          </p:cNvSpPr>
          <p:nvPr>
            <p:ph idx="1"/>
          </p:nvPr>
        </p:nvSpPr>
        <p:spPr>
          <a:xfrm>
            <a:off x="2384952" y="2725273"/>
            <a:ext cx="7422096" cy="2109445"/>
          </a:xfrm>
        </p:spPr>
        <p:txBody>
          <a:bodyPr vert="horz" lIns="91440" tIns="45720" rIns="91440" bIns="45720" rtlCol="0" anchor="t">
            <a:normAutofit/>
          </a:bodyPr>
          <a:lstStyle/>
          <a:p>
            <a:pPr marL="0" indent="0">
              <a:buNone/>
            </a:pPr>
            <a:r>
              <a:rPr lang="en-US" sz="1800" dirty="0">
                <a:ea typeface="+mn-lt"/>
                <a:cs typeface="+mn-lt"/>
              </a:rPr>
              <a:t>Crime is an unwelcome issue within any neighborhood. While this has a public safety impact, it is also assumed to have a monetary impact with the potential to have a negative effect on home sale values. Little is known regarding the impact of local crime statistics on how a tax auditor determines residential home sale values for Charlotte, NC. This creates limitations for homeowners, buyers, sellers, and real estate agents at being able to make good decisions about home sales transactions.</a:t>
            </a:r>
            <a:endParaRPr lang="en-US" dirty="0">
              <a:ea typeface="+mn-lt"/>
              <a:cs typeface="+mn-lt"/>
            </a:endParaRPr>
          </a:p>
        </p:txBody>
      </p:sp>
    </p:spTree>
    <p:extLst>
      <p:ext uri="{BB962C8B-B14F-4D97-AF65-F5344CB8AC3E}">
        <p14:creationId xmlns:p14="http://schemas.microsoft.com/office/powerpoint/2010/main" val="269748571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0D61A8A-0F29-4FAF-9E93-7218EFCD419D}"/>
              </a:ext>
            </a:extLst>
          </p:cNvPr>
          <p:cNvSpPr>
            <a:spLocks noGrp="1"/>
          </p:cNvSpPr>
          <p:nvPr>
            <p:ph type="title"/>
          </p:nvPr>
        </p:nvSpPr>
        <p:spPr>
          <a:xfrm>
            <a:off x="777240" y="731519"/>
            <a:ext cx="2845191" cy="3237579"/>
          </a:xfrm>
        </p:spPr>
        <p:txBody>
          <a:bodyPr>
            <a:normAutofit/>
          </a:bodyPr>
          <a:lstStyle/>
          <a:p>
            <a:r>
              <a:rPr lang="en-US" sz="3200" dirty="0">
                <a:solidFill>
                  <a:srgbClr val="FFFFFF"/>
                </a:solidFill>
                <a:cs typeface="Calibri Light"/>
              </a:rPr>
              <a:t>Focus Questions</a:t>
            </a:r>
            <a:endParaRPr lang="en-US" sz="3200" dirty="0">
              <a:solidFill>
                <a:srgbClr val="FFFFFF"/>
              </a:solidFill>
            </a:endParaRPr>
          </a:p>
        </p:txBody>
      </p:sp>
      <p:sp>
        <p:nvSpPr>
          <p:cNvPr id="46" name="Rectangle 45">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48" name="Rectangle 47">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7138194D-8026-4D2E-9B39-B8A9E6204410}"/>
              </a:ext>
            </a:extLst>
          </p:cNvPr>
          <p:cNvSpPr txBox="1">
            <a:spLocks/>
          </p:cNvSpPr>
          <p:nvPr/>
        </p:nvSpPr>
        <p:spPr>
          <a:xfrm>
            <a:off x="4191610" y="1062524"/>
            <a:ext cx="7671610" cy="210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200" dirty="0">
              <a:cs typeface="Calibri"/>
            </a:endParaRPr>
          </a:p>
          <a:p>
            <a:endParaRPr lang="en-US" sz="1800" dirty="0">
              <a:cs typeface="Calibri"/>
            </a:endParaRPr>
          </a:p>
          <a:p>
            <a:endParaRPr lang="en-US" sz="1800" dirty="0">
              <a:cs typeface="Calibri"/>
            </a:endParaRPr>
          </a:p>
          <a:p>
            <a:pPr marL="0" indent="0">
              <a:buNone/>
            </a:pPr>
            <a:endParaRPr lang="en-US" sz="1800" dirty="0">
              <a:cs typeface="Calibri"/>
            </a:endParaRPr>
          </a:p>
          <a:p>
            <a:pPr marL="0" indent="0">
              <a:buNone/>
            </a:pPr>
            <a:endParaRPr lang="en-US" dirty="0">
              <a:cs typeface="Calibri"/>
            </a:endParaRPr>
          </a:p>
          <a:p>
            <a:endParaRPr lang="en-US" dirty="0">
              <a:cs typeface="Calibri"/>
            </a:endParaRPr>
          </a:p>
        </p:txBody>
      </p:sp>
      <p:sp>
        <p:nvSpPr>
          <p:cNvPr id="9" name="Content Placeholder 2">
            <a:extLst>
              <a:ext uri="{FF2B5EF4-FFF2-40B4-BE49-F238E27FC236}">
                <a16:creationId xmlns:a16="http://schemas.microsoft.com/office/drawing/2014/main" id="{3C43C8EA-5741-4193-9592-634EEF32B8C3}"/>
              </a:ext>
            </a:extLst>
          </p:cNvPr>
          <p:cNvSpPr txBox="1">
            <a:spLocks/>
          </p:cNvSpPr>
          <p:nvPr/>
        </p:nvSpPr>
        <p:spPr>
          <a:xfrm>
            <a:off x="4260284" y="4606505"/>
            <a:ext cx="3959791" cy="1631027"/>
          </a:xfrm>
          <a:prstGeom prst="rect">
            <a:avLst/>
          </a:prstGeom>
        </p:spPr>
        <p:txBody>
          <a:bodyPr vert="horz" lIns="91440" tIns="45720" rIns="91440" bIns="4572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endParaRPr lang="en-US" sz="1800" dirty="0">
              <a:cs typeface="Calibri"/>
            </a:endParaRPr>
          </a:p>
          <a:p>
            <a:endParaRPr lang="en-US" sz="1800" dirty="0">
              <a:cs typeface="Calibri"/>
            </a:endParaRPr>
          </a:p>
          <a:p>
            <a:endParaRPr lang="en-US" sz="1800" dirty="0">
              <a:cs typeface="Calibri"/>
            </a:endParaRPr>
          </a:p>
          <a:p>
            <a:pPr marL="0" indent="0">
              <a:buNone/>
            </a:pPr>
            <a:endParaRPr lang="en-US" sz="1800" dirty="0">
              <a:cs typeface="Calibri"/>
            </a:endParaRPr>
          </a:p>
          <a:p>
            <a:pPr marL="0" indent="0">
              <a:buNone/>
            </a:pPr>
            <a:endParaRPr lang="en-US" dirty="0">
              <a:cs typeface="Calibri"/>
            </a:endParaRPr>
          </a:p>
          <a:p>
            <a:endParaRPr lang="en-US" dirty="0">
              <a:cs typeface="Calibri"/>
            </a:endParaRPr>
          </a:p>
          <a:p>
            <a:endParaRPr lang="en-US" dirty="0">
              <a:cs typeface="Calibri"/>
            </a:endParaRPr>
          </a:p>
        </p:txBody>
      </p:sp>
      <p:sp>
        <p:nvSpPr>
          <p:cNvPr id="11" name="Content Placeholder 2">
            <a:extLst>
              <a:ext uri="{FF2B5EF4-FFF2-40B4-BE49-F238E27FC236}">
                <a16:creationId xmlns:a16="http://schemas.microsoft.com/office/drawing/2014/main" id="{9B289AE8-0740-7E49-BED8-39EC66CD41A5}"/>
              </a:ext>
            </a:extLst>
          </p:cNvPr>
          <p:cNvSpPr>
            <a:spLocks noGrp="1"/>
          </p:cNvSpPr>
          <p:nvPr>
            <p:ph idx="1"/>
          </p:nvPr>
        </p:nvSpPr>
        <p:spPr>
          <a:xfrm>
            <a:off x="4347271" y="620468"/>
            <a:ext cx="6555347" cy="5546047"/>
          </a:xfrm>
        </p:spPr>
        <p:txBody>
          <a:bodyPr vert="horz" lIns="91440" tIns="45720" rIns="91440" bIns="45720" rtlCol="0" anchor="ctr">
            <a:normAutofit/>
          </a:bodyPr>
          <a:lstStyle/>
          <a:p>
            <a:r>
              <a:rPr lang="en-US" sz="2000" dirty="0"/>
              <a:t>Do high crime rates drive housing prices in all neighborhoods in Charlotte?</a:t>
            </a:r>
          </a:p>
          <a:p>
            <a:r>
              <a:rPr lang="en-US" sz="2000" dirty="0"/>
              <a:t>Is there a specific type of crime that influences changes in housing prices?</a:t>
            </a:r>
          </a:p>
          <a:p>
            <a:r>
              <a:rPr lang="en-US" sz="2000" dirty="0"/>
              <a:t>Do we see more changes in house sale prices during a specific time frame?</a:t>
            </a:r>
          </a:p>
          <a:p>
            <a:r>
              <a:rPr lang="en-US" sz="2000" dirty="0"/>
              <a:t>Does proximity to major highways drive higher crime rates?    </a:t>
            </a:r>
          </a:p>
          <a:p>
            <a:r>
              <a:rPr lang="en-US" sz="2000" dirty="0"/>
              <a:t>Does the number of rental housing units in a neighborhood affect crime rates?</a:t>
            </a:r>
          </a:p>
          <a:p>
            <a:r>
              <a:rPr lang="en-US" sz="2000" dirty="0"/>
              <a:t>Is there a correlation between crime rates and public nutrition assistance rates?</a:t>
            </a:r>
          </a:p>
          <a:p>
            <a:pPr marL="0"/>
            <a:endParaRPr lang="en-US" sz="2000" dirty="0"/>
          </a:p>
          <a:p>
            <a:endParaRPr lang="en-US" sz="2000" dirty="0"/>
          </a:p>
        </p:txBody>
      </p:sp>
    </p:spTree>
    <p:extLst>
      <p:ext uri="{BB962C8B-B14F-4D97-AF65-F5344CB8AC3E}">
        <p14:creationId xmlns:p14="http://schemas.microsoft.com/office/powerpoint/2010/main" val="2929311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0D61A8A-0F29-4FAF-9E93-7218EFCD419D}"/>
              </a:ext>
            </a:extLst>
          </p:cNvPr>
          <p:cNvSpPr>
            <a:spLocks noGrp="1"/>
          </p:cNvSpPr>
          <p:nvPr>
            <p:ph type="title"/>
          </p:nvPr>
        </p:nvSpPr>
        <p:spPr>
          <a:xfrm>
            <a:off x="777240" y="731519"/>
            <a:ext cx="2845191" cy="3237579"/>
          </a:xfrm>
        </p:spPr>
        <p:txBody>
          <a:bodyPr>
            <a:normAutofit/>
          </a:bodyPr>
          <a:lstStyle/>
          <a:p>
            <a:r>
              <a:rPr lang="en-US" sz="3200" dirty="0">
                <a:solidFill>
                  <a:srgbClr val="FFFFFF"/>
                </a:solidFill>
                <a:cs typeface="Calibri Light"/>
              </a:rPr>
              <a:t>Time Series Trend Analysis</a:t>
            </a:r>
            <a:endParaRPr lang="en-US" sz="3200" dirty="0">
              <a:solidFill>
                <a:srgbClr val="FFFFFF"/>
              </a:solidFill>
            </a:endParaRPr>
          </a:p>
        </p:txBody>
      </p:sp>
      <p:sp>
        <p:nvSpPr>
          <p:cNvPr id="46" name="Rectangle 45">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48" name="Rectangle 47">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3C43C8EA-5741-4193-9592-634EEF32B8C3}"/>
              </a:ext>
            </a:extLst>
          </p:cNvPr>
          <p:cNvSpPr txBox="1">
            <a:spLocks/>
          </p:cNvSpPr>
          <p:nvPr/>
        </p:nvSpPr>
        <p:spPr>
          <a:xfrm>
            <a:off x="4260284" y="4606505"/>
            <a:ext cx="3959791" cy="1631027"/>
          </a:xfrm>
          <a:prstGeom prst="rect">
            <a:avLst/>
          </a:prstGeom>
        </p:spPr>
        <p:txBody>
          <a:bodyPr vert="horz" lIns="91440" tIns="45720" rIns="91440" bIns="4572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endParaRPr lang="en-US" sz="1800" dirty="0">
              <a:cs typeface="Calibri"/>
            </a:endParaRPr>
          </a:p>
          <a:p>
            <a:endParaRPr lang="en-US" sz="1800" dirty="0">
              <a:cs typeface="Calibri"/>
            </a:endParaRPr>
          </a:p>
          <a:p>
            <a:endParaRPr lang="en-US" sz="1800" dirty="0">
              <a:cs typeface="Calibri"/>
            </a:endParaRPr>
          </a:p>
          <a:p>
            <a:pPr marL="0" indent="0">
              <a:buNone/>
            </a:pPr>
            <a:endParaRPr lang="en-US" sz="1800" dirty="0">
              <a:cs typeface="Calibri"/>
            </a:endParaRPr>
          </a:p>
          <a:p>
            <a:pPr marL="0" indent="0">
              <a:buNone/>
            </a:pPr>
            <a:endParaRPr lang="en-US" dirty="0">
              <a:cs typeface="Calibri"/>
            </a:endParaRPr>
          </a:p>
          <a:p>
            <a:endParaRPr lang="en-US" dirty="0">
              <a:cs typeface="Calibri"/>
            </a:endParaRPr>
          </a:p>
          <a:p>
            <a:endParaRPr lang="en-US" dirty="0">
              <a:cs typeface="Calibri"/>
            </a:endParaRPr>
          </a:p>
        </p:txBody>
      </p:sp>
      <p:pic>
        <p:nvPicPr>
          <p:cNvPr id="5" name="Picture 4">
            <a:extLst>
              <a:ext uri="{FF2B5EF4-FFF2-40B4-BE49-F238E27FC236}">
                <a16:creationId xmlns:a16="http://schemas.microsoft.com/office/drawing/2014/main" id="{A15D72BA-07E4-9C49-BE43-A281EDF3725D}"/>
              </a:ext>
            </a:extLst>
          </p:cNvPr>
          <p:cNvPicPr>
            <a:picLocks noChangeAspect="1"/>
          </p:cNvPicPr>
          <p:nvPr/>
        </p:nvPicPr>
        <p:blipFill>
          <a:blip r:embed="rId3"/>
          <a:stretch>
            <a:fillRect/>
          </a:stretch>
        </p:blipFill>
        <p:spPr>
          <a:xfrm>
            <a:off x="4223919" y="587689"/>
            <a:ext cx="7350129" cy="5674896"/>
          </a:xfrm>
          <a:prstGeom prst="rect">
            <a:avLst/>
          </a:prstGeom>
        </p:spPr>
      </p:pic>
    </p:spTree>
    <p:extLst>
      <p:ext uri="{BB962C8B-B14F-4D97-AF65-F5344CB8AC3E}">
        <p14:creationId xmlns:p14="http://schemas.microsoft.com/office/powerpoint/2010/main" val="2416337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0AF8A4E-93BE-4C6A-A381-D03AD59FC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D1EA40-7116-4FCB-9369-70F29FAA9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444809" cy="323398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F647E38-F93D-4661-8D77-CE13EEB65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5CA94304-5BB9-4D36-A82D-7BC2EBCA3E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8" name="Rectangle 64">
              <a:extLst>
                <a:ext uri="{FF2B5EF4-FFF2-40B4-BE49-F238E27FC236}">
                  <a16:creationId xmlns:a16="http://schemas.microsoft.com/office/drawing/2014/main" id="{97AA44DB-FF9B-4F9D-8DAA-0C0D0F34F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01F6D183-A548-424F-953A-D819065124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358514D7-D2BA-4DC4-860B-088167FFD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A99AC794-F2E2-4033-8529-EEFEF6FA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A638F120-8B09-4725-8412-ED149026E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11CD61E9-6D07-4408-90C7-295A9D9303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BFD9AF8E-8C48-48D9-90CA-A2A0BD49C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837ABB76-DB32-45FB-98C0-CD7349E64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329945CB-8D13-4783-9DAD-D4B7FB6C04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B1F173F9-248A-4916-B30D-24D89E751B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A4B31E1C-2D21-4068-8BEF-370C294E5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B7B68BBD-2E3B-40C8-AC44-5F582D203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9888C5AD-AF2C-4A79-9F83-61710BF59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7B011EEA-86F9-4379-9877-9C1B55AB5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51E55A8A-6794-4D96-9B53-DBAE3769D0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C399C859-52B0-4B54-A799-F7BD5CAA0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3892234F-B723-4B25-BB27-1C61E5081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8DDF3EF9-BAB8-46F8-AC43-509CAA81C2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4">
              <a:extLst>
                <a:ext uri="{FF2B5EF4-FFF2-40B4-BE49-F238E27FC236}">
                  <a16:creationId xmlns:a16="http://schemas.microsoft.com/office/drawing/2014/main" id="{9CBDB08D-4E78-440F-BBDB-2661A2866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6">
              <a:extLst>
                <a:ext uri="{FF2B5EF4-FFF2-40B4-BE49-F238E27FC236}">
                  <a16:creationId xmlns:a16="http://schemas.microsoft.com/office/drawing/2014/main" id="{A8887334-B2AD-4BB0-8F59-248E5F55E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D6C80E47-971C-437F-B030-191115B01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12A05E36-9183-614E-BD05-E792E6750BAA}"/>
              </a:ext>
            </a:extLst>
          </p:cNvPr>
          <p:cNvPicPr>
            <a:picLocks noChangeAspect="1"/>
          </p:cNvPicPr>
          <p:nvPr/>
        </p:nvPicPr>
        <p:blipFill>
          <a:blip r:embed="rId3"/>
          <a:stretch>
            <a:fillRect/>
          </a:stretch>
        </p:blipFill>
        <p:spPr>
          <a:xfrm>
            <a:off x="625874" y="377952"/>
            <a:ext cx="11563078" cy="6480047"/>
          </a:xfrm>
          <a:prstGeom prst="rect">
            <a:avLst/>
          </a:prstGeom>
        </p:spPr>
      </p:pic>
      <p:sp>
        <p:nvSpPr>
          <p:cNvPr id="8" name="Rectangle 7">
            <a:extLst>
              <a:ext uri="{FF2B5EF4-FFF2-40B4-BE49-F238E27FC236}">
                <a16:creationId xmlns:a16="http://schemas.microsoft.com/office/drawing/2014/main" id="{63EC57DA-C787-1149-B8BF-DFBD90884307}"/>
              </a:ext>
            </a:extLst>
          </p:cNvPr>
          <p:cNvSpPr/>
          <p:nvPr/>
        </p:nvSpPr>
        <p:spPr>
          <a:xfrm>
            <a:off x="4444808" y="0"/>
            <a:ext cx="7744144" cy="38775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ontent Placeholder 2">
            <a:extLst>
              <a:ext uri="{FF2B5EF4-FFF2-40B4-BE49-F238E27FC236}">
                <a16:creationId xmlns:a16="http://schemas.microsoft.com/office/drawing/2014/main" id="{FE446F1E-1514-2E45-8B3C-E483EBB3DFD6}"/>
              </a:ext>
            </a:extLst>
          </p:cNvPr>
          <p:cNvSpPr txBox="1">
            <a:spLocks/>
          </p:cNvSpPr>
          <p:nvPr/>
        </p:nvSpPr>
        <p:spPr>
          <a:xfrm>
            <a:off x="2734558" y="12491"/>
            <a:ext cx="9457442" cy="630632"/>
          </a:xfrm>
          <a:prstGeom prst="rect">
            <a:avLst/>
          </a:prstGeom>
          <a:solidFill>
            <a:schemeClr val="bg1">
              <a:lumMod val="95000"/>
            </a:schemeClr>
          </a:solid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endParaRPr lang="en-US" sz="1600" dirty="0"/>
          </a:p>
        </p:txBody>
      </p:sp>
      <p:sp>
        <p:nvSpPr>
          <p:cNvPr id="41" name="Rectangle 40">
            <a:extLst>
              <a:ext uri="{FF2B5EF4-FFF2-40B4-BE49-F238E27FC236}">
                <a16:creationId xmlns:a16="http://schemas.microsoft.com/office/drawing/2014/main" id="{6B1C41CF-4962-A041-84D0-0FD58C61C445}"/>
              </a:ext>
            </a:extLst>
          </p:cNvPr>
          <p:cNvSpPr/>
          <p:nvPr/>
        </p:nvSpPr>
        <p:spPr>
          <a:xfrm>
            <a:off x="622507" y="318605"/>
            <a:ext cx="2196869" cy="3197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ontent Placeholder 2">
            <a:extLst>
              <a:ext uri="{FF2B5EF4-FFF2-40B4-BE49-F238E27FC236}">
                <a16:creationId xmlns:a16="http://schemas.microsoft.com/office/drawing/2014/main" id="{0F1B4716-CE61-7049-8AD8-B07D69216ABF}"/>
              </a:ext>
            </a:extLst>
          </p:cNvPr>
          <p:cNvSpPr txBox="1">
            <a:spLocks/>
          </p:cNvSpPr>
          <p:nvPr/>
        </p:nvSpPr>
        <p:spPr>
          <a:xfrm>
            <a:off x="2438273" y="-1"/>
            <a:ext cx="9750679" cy="630632"/>
          </a:xfrm>
          <a:prstGeom prst="rect">
            <a:avLst/>
          </a:prstGeom>
          <a:solidFill>
            <a:schemeClr val="bg1">
              <a:lumMod val="95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en-US" sz="3200" dirty="0">
                <a:latin typeface="+mj-lt"/>
              </a:rPr>
              <a:t>Top Ten NPAs for Violent and Property Crime 2011-2018</a:t>
            </a:r>
          </a:p>
        </p:txBody>
      </p:sp>
      <p:sp>
        <p:nvSpPr>
          <p:cNvPr id="43" name="Content Placeholder 2">
            <a:extLst>
              <a:ext uri="{FF2B5EF4-FFF2-40B4-BE49-F238E27FC236}">
                <a16:creationId xmlns:a16="http://schemas.microsoft.com/office/drawing/2014/main" id="{13FD9687-964E-0F4A-BBBF-2EED1CC66313}"/>
              </a:ext>
            </a:extLst>
          </p:cNvPr>
          <p:cNvSpPr txBox="1">
            <a:spLocks/>
          </p:cNvSpPr>
          <p:nvPr/>
        </p:nvSpPr>
        <p:spPr>
          <a:xfrm>
            <a:off x="604946" y="5424206"/>
            <a:ext cx="5656705" cy="1433794"/>
          </a:xfrm>
          <a:prstGeom prst="rect">
            <a:avLst/>
          </a:prstGeom>
          <a:solidFill>
            <a:schemeClr val="bg1">
              <a:lumMod val="95000"/>
            </a:schemeClr>
          </a:solid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US" sz="1600" dirty="0"/>
              <a:t>80% of the NPAs (Neighborhood Profile Areas) with high rates of violent and property crime in Charlotte are close to a major highway.</a:t>
            </a:r>
            <a:endParaRPr lang="en-US" sz="1600" dirty="0">
              <a:ea typeface="+mn-lt"/>
              <a:cs typeface="+mn-lt"/>
            </a:endParaRPr>
          </a:p>
        </p:txBody>
      </p:sp>
    </p:spTree>
    <p:extLst>
      <p:ext uri="{BB962C8B-B14F-4D97-AF65-F5344CB8AC3E}">
        <p14:creationId xmlns:p14="http://schemas.microsoft.com/office/powerpoint/2010/main" val="37778769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0AF8A4E-93BE-4C6A-A381-D03AD59FC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D1EA40-7116-4FCB-9369-70F29FAA9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444809" cy="323398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F647E38-F93D-4661-8D77-CE13EEB65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5CA94304-5BB9-4D36-A82D-7BC2EBCA3E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8" name="Rectangle 64">
              <a:extLst>
                <a:ext uri="{FF2B5EF4-FFF2-40B4-BE49-F238E27FC236}">
                  <a16:creationId xmlns:a16="http://schemas.microsoft.com/office/drawing/2014/main" id="{97AA44DB-FF9B-4F9D-8DAA-0C0D0F34F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01F6D183-A548-424F-953A-D819065124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358514D7-D2BA-4DC4-860B-088167FFD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A99AC794-F2E2-4033-8529-EEFEF6FA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A638F120-8B09-4725-8412-ED149026E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11CD61E9-6D07-4408-90C7-295A9D9303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BFD9AF8E-8C48-48D9-90CA-A2A0BD49C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837ABB76-DB32-45FB-98C0-CD7349E64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329945CB-8D13-4783-9DAD-D4B7FB6C04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B1F173F9-248A-4916-B30D-24D89E751B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A4B31E1C-2D21-4068-8BEF-370C294E5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B7B68BBD-2E3B-40C8-AC44-5F582D203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9888C5AD-AF2C-4A79-9F83-61710BF59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7B011EEA-86F9-4379-9877-9C1B55AB5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51E55A8A-6794-4D96-9B53-DBAE3769D0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C399C859-52B0-4B54-A799-F7BD5CAA0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3892234F-B723-4B25-BB27-1C61E5081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8DDF3EF9-BAB8-46F8-AC43-509CAA81C2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4">
              <a:extLst>
                <a:ext uri="{FF2B5EF4-FFF2-40B4-BE49-F238E27FC236}">
                  <a16:creationId xmlns:a16="http://schemas.microsoft.com/office/drawing/2014/main" id="{9CBDB08D-4E78-440F-BBDB-2661A2866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6">
              <a:extLst>
                <a:ext uri="{FF2B5EF4-FFF2-40B4-BE49-F238E27FC236}">
                  <a16:creationId xmlns:a16="http://schemas.microsoft.com/office/drawing/2014/main" id="{A8887334-B2AD-4BB0-8F59-248E5F55E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D6C80E47-971C-437F-B030-191115B01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3EC57DA-C787-1149-B8BF-DFBD90884307}"/>
              </a:ext>
            </a:extLst>
          </p:cNvPr>
          <p:cNvSpPr/>
          <p:nvPr/>
        </p:nvSpPr>
        <p:spPr>
          <a:xfrm>
            <a:off x="4444808" y="-1"/>
            <a:ext cx="7744144" cy="4147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A7B7CE16-4A83-1841-A04B-09E03A083C59}"/>
              </a:ext>
            </a:extLst>
          </p:cNvPr>
          <p:cNvSpPr/>
          <p:nvPr/>
        </p:nvSpPr>
        <p:spPr>
          <a:xfrm>
            <a:off x="622507" y="318605"/>
            <a:ext cx="2196869" cy="3197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ontent Placeholder 2">
            <a:extLst>
              <a:ext uri="{FF2B5EF4-FFF2-40B4-BE49-F238E27FC236}">
                <a16:creationId xmlns:a16="http://schemas.microsoft.com/office/drawing/2014/main" id="{01B2AED3-EC8B-A74B-8EF2-0E681A346BA2}"/>
              </a:ext>
            </a:extLst>
          </p:cNvPr>
          <p:cNvSpPr txBox="1">
            <a:spLocks/>
          </p:cNvSpPr>
          <p:nvPr/>
        </p:nvSpPr>
        <p:spPr>
          <a:xfrm>
            <a:off x="2438273" y="-1"/>
            <a:ext cx="9750679" cy="630632"/>
          </a:xfrm>
          <a:prstGeom prst="rect">
            <a:avLst/>
          </a:prstGeom>
          <a:solidFill>
            <a:schemeClr val="bg1">
              <a:lumMod val="95000"/>
            </a:schemeClr>
          </a:solidFill>
        </p:spPr>
        <p:txBody>
          <a:bodyPr vert="horz" lIns="91440" tIns="45720" rIns="91440" bIns="45720" rtlCol="0" anchor="ct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en-US" sz="3200" dirty="0">
                <a:latin typeface="+mj-lt"/>
              </a:rPr>
              <a:t>Bottom Ten NPAs for Violent and Property Crime, 2011-2018</a:t>
            </a:r>
          </a:p>
        </p:txBody>
      </p:sp>
      <p:pic>
        <p:nvPicPr>
          <p:cNvPr id="2" name="Picture 1">
            <a:extLst>
              <a:ext uri="{FF2B5EF4-FFF2-40B4-BE49-F238E27FC236}">
                <a16:creationId xmlns:a16="http://schemas.microsoft.com/office/drawing/2014/main" id="{0878EB18-5BCF-0046-8290-5B6078BF5646}"/>
              </a:ext>
            </a:extLst>
          </p:cNvPr>
          <p:cNvPicPr>
            <a:picLocks noChangeAspect="1"/>
          </p:cNvPicPr>
          <p:nvPr/>
        </p:nvPicPr>
        <p:blipFill>
          <a:blip r:embed="rId3"/>
          <a:stretch>
            <a:fillRect/>
          </a:stretch>
        </p:blipFill>
        <p:spPr>
          <a:xfrm>
            <a:off x="606971" y="638308"/>
            <a:ext cx="11581981" cy="6219691"/>
          </a:xfrm>
          <a:prstGeom prst="rect">
            <a:avLst/>
          </a:prstGeom>
        </p:spPr>
      </p:pic>
      <p:sp>
        <p:nvSpPr>
          <p:cNvPr id="41" name="Content Placeholder 2">
            <a:extLst>
              <a:ext uri="{FF2B5EF4-FFF2-40B4-BE49-F238E27FC236}">
                <a16:creationId xmlns:a16="http://schemas.microsoft.com/office/drawing/2014/main" id="{14B1C9E7-5960-F34A-AE54-68A03A6E6E31}"/>
              </a:ext>
            </a:extLst>
          </p:cNvPr>
          <p:cNvSpPr txBox="1">
            <a:spLocks/>
          </p:cNvSpPr>
          <p:nvPr/>
        </p:nvSpPr>
        <p:spPr>
          <a:xfrm>
            <a:off x="612567" y="5416826"/>
            <a:ext cx="5788234" cy="1433553"/>
          </a:xfrm>
          <a:prstGeom prst="rect">
            <a:avLst/>
          </a:prstGeom>
          <a:solidFill>
            <a:schemeClr val="bg1">
              <a:lumMod val="95000"/>
            </a:schemeClr>
          </a:solid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US" sz="1600" dirty="0"/>
              <a:t>The neighborhoods with the lowest violent and property crime appear to be further away from major highways.</a:t>
            </a:r>
            <a:endParaRPr lang="en-US" sz="1600" dirty="0">
              <a:ea typeface="+mn-lt"/>
              <a:cs typeface="+mn-lt"/>
            </a:endParaRPr>
          </a:p>
        </p:txBody>
      </p:sp>
    </p:spTree>
    <p:extLst>
      <p:ext uri="{BB962C8B-B14F-4D97-AF65-F5344CB8AC3E}">
        <p14:creationId xmlns:p14="http://schemas.microsoft.com/office/powerpoint/2010/main" val="2713241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0AF8A4E-93BE-4C6A-A381-D03AD59FC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D1EA40-7116-4FCB-9369-70F29FAA9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444809" cy="323398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F647E38-F93D-4661-8D77-CE13EEB65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5CA94304-5BB9-4D36-A82D-7BC2EBCA3E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8" name="Rectangle 64">
              <a:extLst>
                <a:ext uri="{FF2B5EF4-FFF2-40B4-BE49-F238E27FC236}">
                  <a16:creationId xmlns:a16="http://schemas.microsoft.com/office/drawing/2014/main" id="{97AA44DB-FF9B-4F9D-8DAA-0C0D0F34F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01F6D183-A548-424F-953A-D819065124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358514D7-D2BA-4DC4-860B-088167FFD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A99AC794-F2E2-4033-8529-EEFEF6FA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A638F120-8B09-4725-8412-ED149026E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11CD61E9-6D07-4408-90C7-295A9D9303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BFD9AF8E-8C48-48D9-90CA-A2A0BD49C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837ABB76-DB32-45FB-98C0-CD7349E64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329945CB-8D13-4783-9DAD-D4B7FB6C04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B1F173F9-248A-4916-B30D-24D89E751B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A4B31E1C-2D21-4068-8BEF-370C294E5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B7B68BBD-2E3B-40C8-AC44-5F582D203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9888C5AD-AF2C-4A79-9F83-61710BF59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7B011EEA-86F9-4379-9877-9C1B55AB5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51E55A8A-6794-4D96-9B53-DBAE3769D0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C399C859-52B0-4B54-A799-F7BD5CAA0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3892234F-B723-4B25-BB27-1C61E5081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8DDF3EF9-BAB8-46F8-AC43-509CAA81C2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4">
              <a:extLst>
                <a:ext uri="{FF2B5EF4-FFF2-40B4-BE49-F238E27FC236}">
                  <a16:creationId xmlns:a16="http://schemas.microsoft.com/office/drawing/2014/main" id="{9CBDB08D-4E78-440F-BBDB-2661A2866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6">
              <a:extLst>
                <a:ext uri="{FF2B5EF4-FFF2-40B4-BE49-F238E27FC236}">
                  <a16:creationId xmlns:a16="http://schemas.microsoft.com/office/drawing/2014/main" id="{A8887334-B2AD-4BB0-8F59-248E5F55E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D6C80E47-971C-437F-B030-191115B01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ontent Placeholder 2">
            <a:extLst>
              <a:ext uri="{FF2B5EF4-FFF2-40B4-BE49-F238E27FC236}">
                <a16:creationId xmlns:a16="http://schemas.microsoft.com/office/drawing/2014/main" id="{F1B7EE6F-65BD-6B45-83A6-7F227107581E}"/>
              </a:ext>
            </a:extLst>
          </p:cNvPr>
          <p:cNvSpPr txBox="1">
            <a:spLocks/>
          </p:cNvSpPr>
          <p:nvPr/>
        </p:nvSpPr>
        <p:spPr>
          <a:xfrm>
            <a:off x="2438273" y="1371"/>
            <a:ext cx="9750679" cy="630632"/>
          </a:xfrm>
          <a:prstGeom prst="rect">
            <a:avLst/>
          </a:prstGeom>
          <a:solidFill>
            <a:schemeClr val="bg1">
              <a:lumMod val="95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en-US" sz="3200" dirty="0">
                <a:latin typeface="+mj-lt"/>
              </a:rPr>
              <a:t>Top Ten NPAs for Median Home Sale Prices, 2016 &amp; 2018</a:t>
            </a:r>
          </a:p>
        </p:txBody>
      </p:sp>
      <p:sp>
        <p:nvSpPr>
          <p:cNvPr id="38" name="Rectangle 37">
            <a:extLst>
              <a:ext uri="{FF2B5EF4-FFF2-40B4-BE49-F238E27FC236}">
                <a16:creationId xmlns:a16="http://schemas.microsoft.com/office/drawing/2014/main" id="{5F0C3C01-845C-9347-9CB3-8F7B70018ACE}"/>
              </a:ext>
            </a:extLst>
          </p:cNvPr>
          <p:cNvSpPr/>
          <p:nvPr/>
        </p:nvSpPr>
        <p:spPr>
          <a:xfrm>
            <a:off x="622507" y="318605"/>
            <a:ext cx="1926989" cy="3197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62B48219-2FBE-5F4C-8678-FAFA86ADDE66}"/>
              </a:ext>
            </a:extLst>
          </p:cNvPr>
          <p:cNvPicPr>
            <a:picLocks noChangeAspect="1"/>
          </p:cNvPicPr>
          <p:nvPr/>
        </p:nvPicPr>
        <p:blipFill>
          <a:blip r:embed="rId3"/>
          <a:stretch>
            <a:fillRect/>
          </a:stretch>
        </p:blipFill>
        <p:spPr>
          <a:xfrm>
            <a:off x="606970" y="632002"/>
            <a:ext cx="11581982" cy="6217007"/>
          </a:xfrm>
          <a:prstGeom prst="rect">
            <a:avLst/>
          </a:prstGeom>
        </p:spPr>
      </p:pic>
      <p:sp>
        <p:nvSpPr>
          <p:cNvPr id="43" name="Content Placeholder 2">
            <a:extLst>
              <a:ext uri="{FF2B5EF4-FFF2-40B4-BE49-F238E27FC236}">
                <a16:creationId xmlns:a16="http://schemas.microsoft.com/office/drawing/2014/main" id="{FCB1711B-7925-334A-9052-B2DC65799C5B}"/>
              </a:ext>
            </a:extLst>
          </p:cNvPr>
          <p:cNvSpPr txBox="1">
            <a:spLocks/>
          </p:cNvSpPr>
          <p:nvPr/>
        </p:nvSpPr>
        <p:spPr>
          <a:xfrm>
            <a:off x="612144" y="4989443"/>
            <a:ext cx="6703056" cy="1859566"/>
          </a:xfrm>
          <a:prstGeom prst="rect">
            <a:avLst/>
          </a:prstGeom>
          <a:solidFill>
            <a:schemeClr val="bg1">
              <a:lumMod val="95000"/>
            </a:schemeClr>
          </a:solid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US" sz="1600" dirty="0"/>
              <a:t>The neighborhoods with the highest home sale prices overall tend to be further away from both major highways and higher crime neighborhoods.</a:t>
            </a:r>
            <a:endParaRPr lang="en-US" sz="1600" dirty="0">
              <a:ea typeface="+mn-lt"/>
              <a:cs typeface="+mn-lt"/>
            </a:endParaRPr>
          </a:p>
        </p:txBody>
      </p:sp>
    </p:spTree>
    <p:extLst>
      <p:ext uri="{BB962C8B-B14F-4D97-AF65-F5344CB8AC3E}">
        <p14:creationId xmlns:p14="http://schemas.microsoft.com/office/powerpoint/2010/main" val="413265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0AF8A4E-93BE-4C6A-A381-D03AD59FC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D1EA40-7116-4FCB-9369-70F29FAA9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444809" cy="323398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F647E38-F93D-4661-8D77-CE13EEB65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5CA94304-5BB9-4D36-A82D-7BC2EBCA3E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8" name="Rectangle 64">
              <a:extLst>
                <a:ext uri="{FF2B5EF4-FFF2-40B4-BE49-F238E27FC236}">
                  <a16:creationId xmlns:a16="http://schemas.microsoft.com/office/drawing/2014/main" id="{97AA44DB-FF9B-4F9D-8DAA-0C0D0F34F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01F6D183-A548-424F-953A-D819065124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358514D7-D2BA-4DC4-860B-088167FFD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A99AC794-F2E2-4033-8529-EEFEF6FA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A638F120-8B09-4725-8412-ED149026E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11CD61E9-6D07-4408-90C7-295A9D9303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BFD9AF8E-8C48-48D9-90CA-A2A0BD49C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837ABB76-DB32-45FB-98C0-CD7349E64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329945CB-8D13-4783-9DAD-D4B7FB6C04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B1F173F9-248A-4916-B30D-24D89E751B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A4B31E1C-2D21-4068-8BEF-370C294E5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B7B68BBD-2E3B-40C8-AC44-5F582D203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9888C5AD-AF2C-4A79-9F83-61710BF59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7B011EEA-86F9-4379-9877-9C1B55AB5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51E55A8A-6794-4D96-9B53-DBAE3769D0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C399C859-52B0-4B54-A799-F7BD5CAA0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3892234F-B723-4B25-BB27-1C61E5081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8DDF3EF9-BAB8-46F8-AC43-509CAA81C2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4">
              <a:extLst>
                <a:ext uri="{FF2B5EF4-FFF2-40B4-BE49-F238E27FC236}">
                  <a16:creationId xmlns:a16="http://schemas.microsoft.com/office/drawing/2014/main" id="{9CBDB08D-4E78-440F-BBDB-2661A2866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6">
              <a:extLst>
                <a:ext uri="{FF2B5EF4-FFF2-40B4-BE49-F238E27FC236}">
                  <a16:creationId xmlns:a16="http://schemas.microsoft.com/office/drawing/2014/main" id="{A8887334-B2AD-4BB0-8F59-248E5F55E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D6C80E47-971C-437F-B030-191115B01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83C327C7-495C-BA42-ABB0-B5CC1F771785}"/>
              </a:ext>
            </a:extLst>
          </p:cNvPr>
          <p:cNvSpPr/>
          <p:nvPr/>
        </p:nvSpPr>
        <p:spPr>
          <a:xfrm>
            <a:off x="4444808" y="0"/>
            <a:ext cx="7744144" cy="38775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542484D7-2D60-1D4E-8661-8708690EDE3B}"/>
              </a:ext>
            </a:extLst>
          </p:cNvPr>
          <p:cNvPicPr>
            <a:picLocks noChangeAspect="1"/>
          </p:cNvPicPr>
          <p:nvPr/>
        </p:nvPicPr>
        <p:blipFill>
          <a:blip r:embed="rId3"/>
          <a:stretch>
            <a:fillRect/>
          </a:stretch>
        </p:blipFill>
        <p:spPr>
          <a:xfrm>
            <a:off x="606971" y="441634"/>
            <a:ext cx="11579754" cy="6462053"/>
          </a:xfrm>
          <a:prstGeom prst="rect">
            <a:avLst/>
          </a:prstGeom>
        </p:spPr>
      </p:pic>
      <p:pic>
        <p:nvPicPr>
          <p:cNvPr id="4" name="Picture 3">
            <a:extLst>
              <a:ext uri="{FF2B5EF4-FFF2-40B4-BE49-F238E27FC236}">
                <a16:creationId xmlns:a16="http://schemas.microsoft.com/office/drawing/2014/main" id="{D1DA22F2-C8EA-AC4E-B8C0-FA8F5093488A}"/>
              </a:ext>
            </a:extLst>
          </p:cNvPr>
          <p:cNvPicPr>
            <a:picLocks noChangeAspect="1"/>
          </p:cNvPicPr>
          <p:nvPr/>
        </p:nvPicPr>
        <p:blipFill>
          <a:blip r:embed="rId4"/>
          <a:stretch>
            <a:fillRect/>
          </a:stretch>
        </p:blipFill>
        <p:spPr>
          <a:xfrm>
            <a:off x="10108141" y="971408"/>
            <a:ext cx="1178814" cy="450723"/>
          </a:xfrm>
          <a:prstGeom prst="rect">
            <a:avLst/>
          </a:prstGeom>
        </p:spPr>
      </p:pic>
      <p:sp>
        <p:nvSpPr>
          <p:cNvPr id="42" name="Rectangle 41">
            <a:extLst>
              <a:ext uri="{FF2B5EF4-FFF2-40B4-BE49-F238E27FC236}">
                <a16:creationId xmlns:a16="http://schemas.microsoft.com/office/drawing/2014/main" id="{FDC30837-7AC9-5E4E-B0D5-F32B9A1F9EC0}"/>
              </a:ext>
            </a:extLst>
          </p:cNvPr>
          <p:cNvSpPr/>
          <p:nvPr/>
        </p:nvSpPr>
        <p:spPr>
          <a:xfrm>
            <a:off x="606972" y="336380"/>
            <a:ext cx="2299856" cy="2871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ontent Placeholder 2">
            <a:extLst>
              <a:ext uri="{FF2B5EF4-FFF2-40B4-BE49-F238E27FC236}">
                <a16:creationId xmlns:a16="http://schemas.microsoft.com/office/drawing/2014/main" id="{96E61830-6B3E-124D-8FD2-0CB73635A873}"/>
              </a:ext>
            </a:extLst>
          </p:cNvPr>
          <p:cNvSpPr txBox="1">
            <a:spLocks/>
          </p:cNvSpPr>
          <p:nvPr/>
        </p:nvSpPr>
        <p:spPr>
          <a:xfrm>
            <a:off x="2438273" y="-1"/>
            <a:ext cx="9750679" cy="630632"/>
          </a:xfrm>
          <a:prstGeom prst="rect">
            <a:avLst/>
          </a:prstGeom>
          <a:solidFill>
            <a:schemeClr val="bg1">
              <a:lumMod val="95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en-US" sz="3200" dirty="0">
                <a:latin typeface="+mj-lt"/>
              </a:rPr>
              <a:t>Crime/Sales Price Correlation by Neighborhood</a:t>
            </a:r>
          </a:p>
        </p:txBody>
      </p:sp>
      <p:sp>
        <p:nvSpPr>
          <p:cNvPr id="3" name="Rectangle 2">
            <a:extLst>
              <a:ext uri="{FF2B5EF4-FFF2-40B4-BE49-F238E27FC236}">
                <a16:creationId xmlns:a16="http://schemas.microsoft.com/office/drawing/2014/main" id="{B256567B-1AB9-4342-B86C-02E2EABA1875}"/>
              </a:ext>
            </a:extLst>
          </p:cNvPr>
          <p:cNvSpPr/>
          <p:nvPr/>
        </p:nvSpPr>
        <p:spPr>
          <a:xfrm>
            <a:off x="701458" y="638827"/>
            <a:ext cx="2855934" cy="19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2152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0AF8A4E-93BE-4C6A-A381-D03AD59FC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D1EA40-7116-4FCB-9369-70F29FAA9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444809" cy="323398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F647E38-F93D-4661-8D77-CE13EEB65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5CA94304-5BB9-4D36-A82D-7BC2EBCA3E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8" name="Rectangle 64">
              <a:extLst>
                <a:ext uri="{FF2B5EF4-FFF2-40B4-BE49-F238E27FC236}">
                  <a16:creationId xmlns:a16="http://schemas.microsoft.com/office/drawing/2014/main" id="{97AA44DB-FF9B-4F9D-8DAA-0C0D0F34F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01F6D183-A548-424F-953A-D819065124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358514D7-D2BA-4DC4-860B-088167FFD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A99AC794-F2E2-4033-8529-EEFEF6FA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A638F120-8B09-4725-8412-ED149026E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11CD61E9-6D07-4408-90C7-295A9D9303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BFD9AF8E-8C48-48D9-90CA-A2A0BD49C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837ABB76-DB32-45FB-98C0-CD7349E64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329945CB-8D13-4783-9DAD-D4B7FB6C04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B1F173F9-248A-4916-B30D-24D89E751B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A4B31E1C-2D21-4068-8BEF-370C294E5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B7B68BBD-2E3B-40C8-AC44-5F582D203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9888C5AD-AF2C-4A79-9F83-61710BF59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7B011EEA-86F9-4379-9877-9C1B55AB5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51E55A8A-6794-4D96-9B53-DBAE3769D0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C399C859-52B0-4B54-A799-F7BD5CAA0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3892234F-B723-4B25-BB27-1C61E5081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8DDF3EF9-BAB8-46F8-AC43-509CAA81C2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4">
              <a:extLst>
                <a:ext uri="{FF2B5EF4-FFF2-40B4-BE49-F238E27FC236}">
                  <a16:creationId xmlns:a16="http://schemas.microsoft.com/office/drawing/2014/main" id="{9CBDB08D-4E78-440F-BBDB-2661A28669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6">
              <a:extLst>
                <a:ext uri="{FF2B5EF4-FFF2-40B4-BE49-F238E27FC236}">
                  <a16:creationId xmlns:a16="http://schemas.microsoft.com/office/drawing/2014/main" id="{A8887334-B2AD-4BB0-8F59-248E5F55E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D6C80E47-971C-437F-B030-191115B01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83C327C7-495C-BA42-ABB0-B5CC1F771785}"/>
              </a:ext>
            </a:extLst>
          </p:cNvPr>
          <p:cNvSpPr/>
          <p:nvPr/>
        </p:nvSpPr>
        <p:spPr>
          <a:xfrm>
            <a:off x="4444808" y="0"/>
            <a:ext cx="7744144" cy="38775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ontent Placeholder 2">
            <a:extLst>
              <a:ext uri="{FF2B5EF4-FFF2-40B4-BE49-F238E27FC236}">
                <a16:creationId xmlns:a16="http://schemas.microsoft.com/office/drawing/2014/main" id="{8680F5ED-3EE9-FB4A-A24F-84FFDA5AA109}"/>
              </a:ext>
            </a:extLst>
          </p:cNvPr>
          <p:cNvSpPr txBox="1">
            <a:spLocks/>
          </p:cNvSpPr>
          <p:nvPr/>
        </p:nvSpPr>
        <p:spPr>
          <a:xfrm>
            <a:off x="2734558" y="12491"/>
            <a:ext cx="9457442" cy="630632"/>
          </a:xfrm>
          <a:prstGeom prst="rect">
            <a:avLst/>
          </a:prstGeom>
          <a:solidFill>
            <a:schemeClr val="bg1">
              <a:lumMod val="95000"/>
            </a:schemeClr>
          </a:solid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endParaRPr lang="en-US" sz="1600" dirty="0"/>
          </a:p>
        </p:txBody>
      </p:sp>
      <p:sp>
        <p:nvSpPr>
          <p:cNvPr id="42" name="Rectangle 41">
            <a:extLst>
              <a:ext uri="{FF2B5EF4-FFF2-40B4-BE49-F238E27FC236}">
                <a16:creationId xmlns:a16="http://schemas.microsoft.com/office/drawing/2014/main" id="{CFF745B2-4BE1-5C48-B428-07F8D9351556}"/>
              </a:ext>
            </a:extLst>
          </p:cNvPr>
          <p:cNvSpPr/>
          <p:nvPr/>
        </p:nvSpPr>
        <p:spPr>
          <a:xfrm>
            <a:off x="622507" y="318605"/>
            <a:ext cx="2196869" cy="3197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ontent Placeholder 2">
            <a:extLst>
              <a:ext uri="{FF2B5EF4-FFF2-40B4-BE49-F238E27FC236}">
                <a16:creationId xmlns:a16="http://schemas.microsoft.com/office/drawing/2014/main" id="{187AA948-4549-0E41-97B3-E2304F14FBAF}"/>
              </a:ext>
            </a:extLst>
          </p:cNvPr>
          <p:cNvSpPr txBox="1">
            <a:spLocks/>
          </p:cNvSpPr>
          <p:nvPr/>
        </p:nvSpPr>
        <p:spPr>
          <a:xfrm>
            <a:off x="2448513" y="0"/>
            <a:ext cx="9750679" cy="630632"/>
          </a:xfrm>
          <a:prstGeom prst="rect">
            <a:avLst/>
          </a:prstGeom>
          <a:solidFill>
            <a:schemeClr val="bg1">
              <a:lumMod val="95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en-US" sz="3200" dirty="0">
                <a:latin typeface="+mj-lt"/>
              </a:rPr>
              <a:t>Home Sale Prices of Top Ten NPAs for Crime, 2016 &amp; 2018</a:t>
            </a:r>
          </a:p>
        </p:txBody>
      </p:sp>
      <p:pic>
        <p:nvPicPr>
          <p:cNvPr id="2" name="Picture 1">
            <a:extLst>
              <a:ext uri="{FF2B5EF4-FFF2-40B4-BE49-F238E27FC236}">
                <a16:creationId xmlns:a16="http://schemas.microsoft.com/office/drawing/2014/main" id="{75001B90-17FC-B548-A3D8-49C90CE9CF3C}"/>
              </a:ext>
            </a:extLst>
          </p:cNvPr>
          <p:cNvPicPr>
            <a:picLocks noChangeAspect="1"/>
          </p:cNvPicPr>
          <p:nvPr/>
        </p:nvPicPr>
        <p:blipFill>
          <a:blip r:embed="rId3"/>
          <a:stretch>
            <a:fillRect/>
          </a:stretch>
        </p:blipFill>
        <p:spPr>
          <a:xfrm>
            <a:off x="616240" y="623125"/>
            <a:ext cx="11572712" cy="6247365"/>
          </a:xfrm>
          <a:prstGeom prst="rect">
            <a:avLst/>
          </a:prstGeom>
        </p:spPr>
      </p:pic>
      <p:sp>
        <p:nvSpPr>
          <p:cNvPr id="40" name="Content Placeholder 2">
            <a:extLst>
              <a:ext uri="{FF2B5EF4-FFF2-40B4-BE49-F238E27FC236}">
                <a16:creationId xmlns:a16="http://schemas.microsoft.com/office/drawing/2014/main" id="{99A4D49C-7773-4345-B0CB-C5EFAB4D4E2F}"/>
              </a:ext>
            </a:extLst>
          </p:cNvPr>
          <p:cNvSpPr txBox="1">
            <a:spLocks/>
          </p:cNvSpPr>
          <p:nvPr/>
        </p:nvSpPr>
        <p:spPr>
          <a:xfrm>
            <a:off x="606762" y="5160722"/>
            <a:ext cx="6520548" cy="1709767"/>
          </a:xfrm>
          <a:prstGeom prst="rect">
            <a:avLst/>
          </a:prstGeom>
          <a:solidFill>
            <a:schemeClr val="bg1">
              <a:lumMod val="95000"/>
            </a:schemeClr>
          </a:solidFill>
        </p:spPr>
        <p:txBody>
          <a:bodyPr vert="horz" lIns="91440" tIns="45720" rIns="91440" bIns="45720" rtlCol="0" anchor="ct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n-US" sz="1600" dirty="0">
                <a:ea typeface="+mn-lt"/>
                <a:cs typeface="+mn-lt"/>
              </a:rPr>
              <a:t>Uptown (342) is industrial, 61% of which is commercial construction, malls and restaurants</a:t>
            </a:r>
          </a:p>
          <a:p>
            <a:pPr>
              <a:lnSpc>
                <a:spcPct val="120000"/>
              </a:lnSpc>
            </a:pPr>
            <a:r>
              <a:rPr lang="en-US" sz="1600" dirty="0">
                <a:ea typeface="+mn-lt"/>
                <a:cs typeface="+mn-lt"/>
              </a:rPr>
              <a:t>Dilworth (3) is the central business district of Charlotte</a:t>
            </a:r>
          </a:p>
          <a:p>
            <a:pPr>
              <a:lnSpc>
                <a:spcPct val="120000"/>
              </a:lnSpc>
            </a:pPr>
            <a:r>
              <a:rPr lang="en-US" sz="1600" dirty="0">
                <a:ea typeface="+mn-lt"/>
                <a:cs typeface="+mn-lt"/>
              </a:rPr>
              <a:t>Barclay Downs (358) has luxury boutiques, high-end electronic and retail stores and stylish international restaurants</a:t>
            </a:r>
          </a:p>
          <a:p>
            <a:pPr>
              <a:lnSpc>
                <a:spcPct val="120000"/>
              </a:lnSpc>
            </a:pPr>
            <a:r>
              <a:rPr lang="en-US" sz="1600" dirty="0">
                <a:ea typeface="+mn-lt"/>
                <a:cs typeface="+mn-lt"/>
              </a:rPr>
              <a:t>Fourth Ward (340) has walkable streets to restaurants, museums and music clubs</a:t>
            </a:r>
          </a:p>
        </p:txBody>
      </p:sp>
    </p:spTree>
    <p:extLst>
      <p:ext uri="{BB962C8B-B14F-4D97-AF65-F5344CB8AC3E}">
        <p14:creationId xmlns:p14="http://schemas.microsoft.com/office/powerpoint/2010/main" val="42780223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C64CDFB56E89048996B9D42780A3BDE" ma:contentTypeVersion="12" ma:contentTypeDescription="Create a new document." ma:contentTypeScope="" ma:versionID="383faa93b79747cb849bbe8fe8808b91">
  <xsd:schema xmlns:xsd="http://www.w3.org/2001/XMLSchema" xmlns:xs="http://www.w3.org/2001/XMLSchema" xmlns:p="http://schemas.microsoft.com/office/2006/metadata/properties" xmlns:ns3="35360bb6-9540-4669-93c9-f83b5cf64b17" xmlns:ns4="919ba9b7-33ce-4f35-9da8-90aec4a4a8fd" targetNamespace="http://schemas.microsoft.com/office/2006/metadata/properties" ma:root="true" ma:fieldsID="e1014aef66d8a71ed71708b28c8dc499" ns3:_="" ns4:_="">
    <xsd:import namespace="35360bb6-9540-4669-93c9-f83b5cf64b17"/>
    <xsd:import namespace="919ba9b7-33ce-4f35-9da8-90aec4a4a8fd"/>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360bb6-9540-4669-93c9-f83b5cf64b1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19ba9b7-33ce-4f35-9da8-90aec4a4a8fd"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B40B501-038D-4FAE-B32E-7AD6CD2CD598}">
  <ds:schemaRefs>
    <ds:schemaRef ds:uri="http://schemas.microsoft.com/office/infopath/2007/PartnerControls"/>
    <ds:schemaRef ds:uri="http://purl.org/dc/elements/1.1/"/>
    <ds:schemaRef ds:uri="http://purl.org/dc/terms/"/>
    <ds:schemaRef ds:uri="http://schemas.microsoft.com/office/2006/documentManagement/types"/>
    <ds:schemaRef ds:uri="http://schemas.openxmlformats.org/package/2006/metadata/core-properties"/>
    <ds:schemaRef ds:uri="919ba9b7-33ce-4f35-9da8-90aec4a4a8fd"/>
    <ds:schemaRef ds:uri="35360bb6-9540-4669-93c9-f83b5cf64b17"/>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8F4BB8FF-ED71-427E-98D3-18E7AF4E0B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5360bb6-9540-4669-93c9-f83b5cf64b17"/>
    <ds:schemaRef ds:uri="919ba9b7-33ce-4f35-9da8-90aec4a4a8f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9E3859F-1ED6-4179-BAF6-C089E1B9CD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41</TotalTime>
  <Words>1032</Words>
  <Application>Microsoft Macintosh PowerPoint</Application>
  <PresentationFormat>Widescreen</PresentationFormat>
  <Paragraphs>187</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Group 2 Capstone</vt:lpstr>
      <vt:lpstr>Problem statement</vt:lpstr>
      <vt:lpstr>Focus Questions</vt:lpstr>
      <vt:lpstr>Time Series Trend Analysis</vt:lpstr>
      <vt:lpstr>PowerPoint Presentation</vt:lpstr>
      <vt:lpstr>PowerPoint Presentation</vt:lpstr>
      <vt:lpstr>PowerPoint Presentation</vt:lpstr>
      <vt:lpstr>PowerPoint Presentation</vt:lpstr>
      <vt:lpstr>PowerPoint Presentation</vt:lpstr>
      <vt:lpstr>Are the Bottom Ten NPAs for Crime in the Top Ten NPAs for Home Sale Prices? </vt:lpstr>
      <vt:lpstr>Other Variables Considered</vt:lpstr>
      <vt:lpstr>Conclusions</vt:lpstr>
      <vt:lpstr>Learnings</vt:lpstr>
      <vt:lpstr>Thank you!</vt:lpstr>
      <vt:lpstr>Questions?</vt:lpstr>
      <vt:lpstr>Appendix</vt:lpstr>
      <vt:lpstr>References </vt:lpstr>
      <vt:lpstr>Analysis Approach</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2 Capstone</dc:title>
  <dc:creator>Justice, Nicole L</dc:creator>
  <cp:lastModifiedBy>Justice, Nicole L</cp:lastModifiedBy>
  <cp:revision>6</cp:revision>
  <dcterms:created xsi:type="dcterms:W3CDTF">2021-01-06T21:49:41Z</dcterms:created>
  <dcterms:modified xsi:type="dcterms:W3CDTF">2021-01-07T17:11:31Z</dcterms:modified>
</cp:coreProperties>
</file>